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510" r:id="rId2"/>
    <p:sldId id="533" r:id="rId3"/>
    <p:sldId id="534" r:id="rId4"/>
    <p:sldId id="530" r:id="rId5"/>
    <p:sldId id="535" r:id="rId6"/>
    <p:sldId id="531" r:id="rId7"/>
    <p:sldId id="532" r:id="rId8"/>
    <p:sldId id="536" r:id="rId9"/>
    <p:sldId id="537" r:id="rId10"/>
    <p:sldId id="540" r:id="rId11"/>
  </p:sldIdLst>
  <p:sldSz cx="9144000" cy="6858000" type="screen4x3"/>
  <p:notesSz cx="6797675" cy="9926638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</p:embeddedFontLst>
  <p:defaultTextStyle>
    <a:defPPr>
      <a:defRPr lang="en-US"/>
    </a:defPPr>
    <a:lvl1pPr algn="l" defTabSz="6080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013" indent="-150813" algn="l" defTabSz="6080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613" indent="-303213" algn="l" defTabSz="6080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7213" indent="-455613" algn="l" defTabSz="6080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6813" indent="-608013" algn="l" defTabSz="6080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7B8F51-1B2D-4B90-8CDD-75C318B33F03}">
          <p14:sldIdLst>
            <p14:sldId id="510"/>
            <p14:sldId id="533"/>
            <p14:sldId id="534"/>
            <p14:sldId id="530"/>
            <p14:sldId id="535"/>
            <p14:sldId id="531"/>
            <p14:sldId id="532"/>
            <p14:sldId id="536"/>
            <p14:sldId id="537"/>
            <p14:sldId id="540"/>
          </p14:sldIdLst>
        </p14:section>
        <p14:section name="Раздел без заголовка" id="{41299F0D-6FA3-4FDB-9885-CE15CF5CD08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3F5"/>
    <a:srgbClr val="1F3D85"/>
    <a:srgbClr val="F6FAF4"/>
    <a:srgbClr val="3F5378"/>
    <a:srgbClr val="5B9BD5"/>
    <a:srgbClr val="FF9900"/>
    <a:srgbClr val="339966"/>
    <a:srgbClr val="8BAB42"/>
    <a:srgbClr val="D89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C1073CF-525A-408A-BE69-CDEB9AA2962A}">
  <a:tblStyle styleId="{AC1073CF-525A-408A-BE69-CDEB9AA296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7" autoAdjust="0"/>
    <p:restoredTop sz="95396" autoAdjust="0"/>
  </p:normalViewPr>
  <p:slideViewPr>
    <p:cSldViewPr>
      <p:cViewPr>
        <p:scale>
          <a:sx n="119" d="100"/>
          <a:sy n="119" d="100"/>
        </p:scale>
        <p:origin x="24" y="1938"/>
      </p:cViewPr>
      <p:guideLst>
        <p:guide orient="horz" pos="1620"/>
        <p:guide orient="horz" pos="2160"/>
        <p:guide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39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679450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91402" rIns="91402" bIns="91402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908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608013" indent="-422275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9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9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9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9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9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311A-ED38-4AC1-9BF2-B686DB5526A8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07D8-2BDE-4C01-B1F1-4CB76C4DD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C7CC-BC6A-49F2-98A1-B862BAD91FA8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6041-0DD8-4FB5-BB4D-68E7549AC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129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E5C67-40D7-4BF8-8193-61C8C50C6E73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CABB-95A6-4531-B281-E282B1946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769B-C1BB-4507-A2DE-87DB3959BC5D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A729-BED7-47A3-B053-83D212F75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C318-A1E7-4E3C-90ED-DAA0079818E0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D97C-DF66-4D19-B4AA-EE698382A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A3D0-37E9-4601-AC63-AECF7FF2E515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2A2F-3C87-4170-B8D5-5E49C8A11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96C3-39B2-4943-93E7-216C487C76A7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1934-501E-4F65-88F3-679780E5E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244E-892F-450D-8CF8-B7DFD6CA75B1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F4EC-BAC9-47B9-9CB3-D03015EA8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FB3E-3B81-4A6D-8636-CE7DF4C9D65D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1470-C193-48DB-BB18-0AB9CA3DC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5" y="987430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3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FFB8-B8F6-407E-8732-D418B26B6F46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DCBE-6E02-4334-B4E3-2469ADF7D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5" y="987430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3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FC0F-8134-4A40-BB85-DFCA481A3CBD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B761-E69A-4F5E-98E3-1D1302C22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defTabSz="6095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8E8333-D7A4-4D67-BF7D-38A6B41096B6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defTabSz="6095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defTabSz="6095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2DCD26-1523-4C47-B98B-AAAB8F5FD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262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159221"/>
            <a:ext cx="7886700" cy="1325563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Документы 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krobat ExtraBold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A729-BED7-47A3-B053-83D212F757A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7538" y="1414463"/>
            <a:ext cx="8275637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25003" y="1628800"/>
            <a:ext cx="8151453" cy="864096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Статья 60 Федерального </a:t>
            </a:r>
            <a:r>
              <a:rPr lang="ru-RU" sz="1800" b="1" dirty="0" smtClean="0">
                <a:solidFill>
                  <a:schemeClr val="tx1"/>
                </a:solidFill>
              </a:rPr>
              <a:t>закона «Об </a:t>
            </a:r>
            <a:r>
              <a:rPr lang="ru-RU" sz="1800" b="1" dirty="0">
                <a:solidFill>
                  <a:schemeClr val="tx1"/>
                </a:solidFill>
              </a:rPr>
              <a:t>образовании в Российской </a:t>
            </a:r>
            <a:r>
              <a:rPr lang="ru-RU" sz="1800" b="1" dirty="0" smtClean="0">
                <a:solidFill>
                  <a:schemeClr val="tx1"/>
                </a:solidFill>
              </a:rPr>
              <a:t>Федерации» </a:t>
            </a:r>
            <a:r>
              <a:rPr lang="ru-RU" sz="1800" b="1" dirty="0">
                <a:solidFill>
                  <a:schemeClr val="tx1"/>
                </a:solidFill>
              </a:rPr>
              <a:t>от 29.12.2012 </a:t>
            </a:r>
            <a:r>
              <a:rPr lang="ru-RU" sz="1800" b="1" dirty="0" smtClean="0">
                <a:solidFill>
                  <a:schemeClr val="tx1"/>
                </a:solidFill>
              </a:rPr>
              <a:t>№ 273-ФЗ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5003" y="2636912"/>
            <a:ext cx="8186667" cy="1152128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Приказ Министерства образования и науки Российской Федерации  </a:t>
            </a:r>
            <a:r>
              <a:rPr lang="ru-RU" sz="1800" b="1" dirty="0" smtClean="0">
                <a:solidFill>
                  <a:schemeClr val="tx1"/>
                </a:solidFill>
              </a:rPr>
              <a:t>                         от </a:t>
            </a:r>
            <a:r>
              <a:rPr lang="ru-RU" sz="1800" b="1" dirty="0">
                <a:solidFill>
                  <a:schemeClr val="tx1"/>
                </a:solidFill>
              </a:rPr>
              <a:t>14.02.2014 № 115 «Об утверждении Порядка заполнения, учета и выдачи аттестатов об основном общем и среднем общем образовании и их дубликатов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168" y="3861048"/>
            <a:ext cx="8186667" cy="1872208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Приказ Министерства просвещения Российской Федерации от 17.12.2018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№ 315 «О </a:t>
            </a:r>
            <a:r>
              <a:rPr lang="ru-RU" sz="1800" b="1" dirty="0">
                <a:solidFill>
                  <a:schemeClr val="tx1"/>
                </a:solidFill>
              </a:rPr>
              <a:t>внесении изменений в Порядок заполнения, учета и выдачи аттестатов об основном общем и среднем общем образовании и их дубликатов, утвержденный приказом Министерства образования и науки Российской Федерации от 14.02.2014 № </a:t>
            </a:r>
            <a:r>
              <a:rPr lang="ru-RU" sz="1800" b="1" dirty="0" smtClean="0">
                <a:solidFill>
                  <a:schemeClr val="tx1"/>
                </a:solidFill>
              </a:rPr>
              <a:t>115»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ржаана\Desktop\Мои картинки\Герб-Эрзинского-кожуу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24830" cy="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4769" y="6597352"/>
            <a:ext cx="1737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err="1" smtClean="0"/>
              <a:t>Исп</a:t>
            </a:r>
            <a:r>
              <a:rPr lang="ru-RU" sz="800" dirty="0" smtClean="0"/>
              <a:t> </a:t>
            </a:r>
            <a:r>
              <a:rPr lang="ru-RU" sz="800" dirty="0" err="1" smtClean="0"/>
              <a:t>Очур-оол</a:t>
            </a:r>
            <a:r>
              <a:rPr lang="ru-RU" sz="800" dirty="0" smtClean="0"/>
              <a:t> С.С.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801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159221"/>
            <a:ext cx="7886700" cy="1325563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Определение итоговой отметки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krobat ExtraBold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A729-BED7-47A3-B053-83D212F757A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7538" y="1414463"/>
            <a:ext cx="8275637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17537" y="1621038"/>
            <a:ext cx="787535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Порядок выдачи медали "За особые успехи в учении"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9777" y="2401159"/>
            <a:ext cx="7884445" cy="2972057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Медаль вручается выпускникам в торжественной обстановке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одновременно</a:t>
            </a:r>
            <a:r>
              <a:rPr lang="ru-RU" sz="1800" b="1" i="1" u="sng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800" b="1" i="1" u="sng" dirty="0" smtClean="0">
                <a:solidFill>
                  <a:schemeClr val="tx1"/>
                </a:solidFill>
              </a:rPr>
              <a:t>с </a:t>
            </a:r>
            <a:r>
              <a:rPr lang="ru-RU" sz="1800" b="1" i="1" u="sng" dirty="0">
                <a:solidFill>
                  <a:schemeClr val="tx1"/>
                </a:solidFill>
              </a:rPr>
              <a:t>выдачей аттестата о среднем общем образовании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1" u="sng" dirty="0" smtClean="0">
                <a:solidFill>
                  <a:schemeClr val="tx1"/>
                </a:solidFill>
              </a:rPr>
              <a:t>с отличием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(Приказ Министерство образования и науки Российской </a:t>
            </a:r>
            <a:r>
              <a:rPr lang="ru-RU" sz="1800" b="1" dirty="0">
                <a:solidFill>
                  <a:schemeClr val="tx1"/>
                </a:solidFill>
              </a:rPr>
              <a:t>Ф</a:t>
            </a:r>
            <a:r>
              <a:rPr lang="ru-RU" sz="1800" b="1" dirty="0" smtClean="0">
                <a:solidFill>
                  <a:schemeClr val="tx1"/>
                </a:solidFill>
              </a:rPr>
              <a:t>едерации</a:t>
            </a:r>
            <a:endParaRPr lang="ru-RU" sz="1800" b="1" dirty="0">
              <a:solidFill>
                <a:schemeClr val="tx1"/>
              </a:solidFill>
            </a:endParaRP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от 23 июня 2014 года N 685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Об </a:t>
            </a:r>
            <a:r>
              <a:rPr lang="ru-RU" sz="1800" b="1" dirty="0">
                <a:solidFill>
                  <a:schemeClr val="tx1"/>
                </a:solidFill>
              </a:rPr>
              <a:t>утверждении </a:t>
            </a:r>
            <a:r>
              <a:rPr lang="ru-RU" sz="1800" b="1" dirty="0" smtClean="0">
                <a:solidFill>
                  <a:schemeClr val="tx1"/>
                </a:solidFill>
              </a:rPr>
              <a:t>Порядка </a:t>
            </a:r>
            <a:r>
              <a:rPr lang="ru-RU" sz="1800" b="1" dirty="0">
                <a:solidFill>
                  <a:schemeClr val="tx1"/>
                </a:solidFill>
              </a:rPr>
              <a:t>выдачи медали </a:t>
            </a:r>
            <a:r>
              <a:rPr lang="ru-RU" sz="1800" b="1" dirty="0" smtClean="0">
                <a:solidFill>
                  <a:schemeClr val="tx1"/>
                </a:solidFill>
              </a:rPr>
              <a:t>«За </a:t>
            </a:r>
            <a:r>
              <a:rPr lang="ru-RU" sz="1800" b="1" dirty="0">
                <a:solidFill>
                  <a:schemeClr val="tx1"/>
                </a:solidFill>
              </a:rPr>
              <a:t>особые успехи в </a:t>
            </a:r>
            <a:r>
              <a:rPr lang="ru-RU" sz="1800" b="1" dirty="0" smtClean="0">
                <a:solidFill>
                  <a:schemeClr val="tx1"/>
                </a:solidFill>
              </a:rPr>
              <a:t>учении»)</a:t>
            </a:r>
            <a:endParaRPr lang="ru-RU" sz="1800" b="1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аржаана\Desktop\Мои картинки\Герб-Эрзинского-кожуу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24830" cy="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159221"/>
            <a:ext cx="7886700" cy="1325563"/>
          </a:xfrm>
        </p:spPr>
        <p:txBody>
          <a:bodyPr/>
          <a:lstStyle/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Аттестат об основном общем образовании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A729-BED7-47A3-B053-83D212F757A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7538" y="1414463"/>
            <a:ext cx="8275637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89789" y="1628800"/>
            <a:ext cx="388543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БЫЛО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008" y="2420888"/>
            <a:ext cx="3852390" cy="3240360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Аттестат об основном общем образовании и приложение к нему выдаются лицам, завершившим обучение по образовательным программам основного общего образования и успешно </a:t>
            </a:r>
            <a:r>
              <a:rPr lang="ru-RU" sz="1600" b="1" dirty="0" smtClean="0">
                <a:solidFill>
                  <a:schemeClr val="tx1"/>
                </a:solidFill>
              </a:rPr>
              <a:t>прошедшим ГИА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07458" y="1628800"/>
            <a:ext cx="388543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СТАЛО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9593" y="2401159"/>
            <a:ext cx="3852390" cy="3240360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Аттестат об основном общем образовании и приложение к нему выдаются лицам, завершившим обучение по образовательным программам основного общего образования и успешно прошедшим </a:t>
            </a:r>
            <a:r>
              <a:rPr lang="ru-RU" sz="1600" b="1" dirty="0" smtClean="0">
                <a:solidFill>
                  <a:schemeClr val="tx1"/>
                </a:solidFill>
              </a:rPr>
              <a:t>ГИА </a:t>
            </a:r>
            <a:r>
              <a:rPr lang="ru-RU" sz="1600" b="1" i="1" u="sng" dirty="0" smtClean="0">
                <a:solidFill>
                  <a:srgbClr val="FF0000"/>
                </a:solidFill>
              </a:rPr>
              <a:t>(набравшим </a:t>
            </a:r>
            <a:r>
              <a:rPr lang="ru-RU" sz="1600" b="1" i="1" u="sng" dirty="0">
                <a:solidFill>
                  <a:srgbClr val="FF0000"/>
                </a:solidFill>
              </a:rPr>
              <a:t>по сдаваемым учебным предметам минимальное количество первичных баллов, определенное органом исполнительной власти субъекта Российской </a:t>
            </a:r>
            <a:r>
              <a:rPr lang="ru-RU" sz="1600" b="1" i="1" u="sng" dirty="0" smtClean="0">
                <a:solidFill>
                  <a:srgbClr val="FF0000"/>
                </a:solidFill>
              </a:rPr>
              <a:t>Федерации</a:t>
            </a:r>
            <a:r>
              <a:rPr lang="ru-RU" sz="1600" b="1" dirty="0" smtClean="0">
                <a:solidFill>
                  <a:srgbClr val="FF0000"/>
                </a:solidFill>
              </a:rPr>
              <a:t>)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аржаана\Desktop\Мои картинки\Герб-Эрзинского-кожуу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24830" cy="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159221"/>
            <a:ext cx="7886700" cy="1325563"/>
          </a:xfrm>
        </p:spPr>
        <p:txBody>
          <a:bodyPr/>
          <a:lstStyle/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Аттестат об основном общем образовании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/>
            </a:r>
            <a:b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с отличием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krobat ExtraBold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A729-BED7-47A3-B053-83D212F757A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7538" y="1414463"/>
            <a:ext cx="8275637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89789" y="1628800"/>
            <a:ext cx="388543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БЫЛО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008" y="2492896"/>
            <a:ext cx="3606936" cy="3168352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Аттестат об основном общем образовании с отличием и приложение к нему выдаются выпускникам 9 класса, завершившим обучение по образовательным программам основного общего образования, успешно прошедшим </a:t>
            </a:r>
            <a:r>
              <a:rPr lang="ru-RU" sz="1400" b="1" dirty="0" smtClean="0">
                <a:solidFill>
                  <a:schemeClr val="tx1"/>
                </a:solidFill>
              </a:rPr>
              <a:t>ГИА (без </a:t>
            </a:r>
            <a:r>
              <a:rPr lang="ru-RU" sz="1400" b="1" dirty="0">
                <a:solidFill>
                  <a:schemeClr val="tx1"/>
                </a:solidFill>
              </a:rPr>
              <a:t>учета результатов, полученных при прохождении </a:t>
            </a:r>
            <a:r>
              <a:rPr lang="ru-RU" sz="1400" b="1" dirty="0" smtClean="0">
                <a:solidFill>
                  <a:schemeClr val="tx1"/>
                </a:solidFill>
              </a:rPr>
              <a:t>повторной ГИА) </a:t>
            </a:r>
            <a:r>
              <a:rPr lang="ru-RU" sz="1400" b="1" dirty="0">
                <a:solidFill>
                  <a:schemeClr val="tx1"/>
                </a:solidFill>
              </a:rPr>
              <a:t>и имеющим итоговые отметки "отлично" по всем учебным предметам учебного плана, </a:t>
            </a:r>
            <a:r>
              <a:rPr lang="ru-RU" sz="1400" b="1" dirty="0" err="1">
                <a:solidFill>
                  <a:schemeClr val="tx1"/>
                </a:solidFill>
              </a:rPr>
              <a:t>изучавшимся</a:t>
            </a:r>
            <a:r>
              <a:rPr lang="ru-RU" sz="1400" b="1" dirty="0">
                <a:solidFill>
                  <a:schemeClr val="tx1"/>
                </a:solidFill>
              </a:rPr>
              <a:t> на уровне основного общего </a:t>
            </a:r>
            <a:r>
              <a:rPr lang="ru-RU" sz="1400" b="1" dirty="0" smtClean="0">
                <a:solidFill>
                  <a:schemeClr val="tx1"/>
                </a:solidFill>
              </a:rPr>
              <a:t>образования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07458" y="1628800"/>
            <a:ext cx="388543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СТАЛО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7984" y="2420888"/>
            <a:ext cx="4073999" cy="3220631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Аттестат об основном общем образовании с отличием и приложение к нему выдаются выпускникам 9 класса, завершившим обучение по образовательным программам основного общего образования, успешно прошедшим </a:t>
            </a:r>
            <a:r>
              <a:rPr lang="ru-RU" sz="1300" b="1" dirty="0" smtClean="0">
                <a:solidFill>
                  <a:schemeClr val="tx1"/>
                </a:solidFill>
              </a:rPr>
              <a:t>ГИА (</a:t>
            </a:r>
            <a:r>
              <a:rPr lang="ru-RU" sz="1600" b="1" i="1" u="sng" dirty="0" smtClean="0">
                <a:solidFill>
                  <a:srgbClr val="FF0000"/>
                </a:solidFill>
              </a:rPr>
              <a:t>набравшим </a:t>
            </a:r>
            <a:r>
              <a:rPr lang="ru-RU" sz="1600" b="1" i="1" u="sng" dirty="0">
                <a:solidFill>
                  <a:srgbClr val="FF0000"/>
                </a:solidFill>
              </a:rPr>
              <a:t>по сдаваемым учебным предметам минимальное количество первичных баллов, определенное органом исполнительной власти субъекта Российской Федерации</a:t>
            </a:r>
            <a:r>
              <a:rPr lang="ru-RU" sz="1300" b="1" dirty="0">
                <a:solidFill>
                  <a:schemeClr val="tx1"/>
                </a:solidFill>
              </a:rPr>
              <a:t>, </a:t>
            </a:r>
            <a:r>
              <a:rPr lang="ru-RU" sz="1300" b="1" dirty="0" smtClean="0">
                <a:solidFill>
                  <a:schemeClr val="tx1"/>
                </a:solidFill>
              </a:rPr>
              <a:t>без </a:t>
            </a:r>
            <a:r>
              <a:rPr lang="ru-RU" sz="1300" b="1" dirty="0">
                <a:solidFill>
                  <a:schemeClr val="tx1"/>
                </a:solidFill>
              </a:rPr>
              <a:t>учета результатов, полученных при прохождении </a:t>
            </a:r>
            <a:r>
              <a:rPr lang="ru-RU" sz="1300" b="1" dirty="0" smtClean="0">
                <a:solidFill>
                  <a:schemeClr val="tx1"/>
                </a:solidFill>
              </a:rPr>
              <a:t>повторной ГИА), и </a:t>
            </a:r>
            <a:r>
              <a:rPr lang="ru-RU" sz="1300" b="1" dirty="0">
                <a:solidFill>
                  <a:schemeClr val="tx1"/>
                </a:solidFill>
              </a:rPr>
              <a:t>имеющим итоговые отметки "отлично" по всем учебным предметам учебного плана, </a:t>
            </a:r>
            <a:r>
              <a:rPr lang="ru-RU" sz="1300" b="1" dirty="0" err="1">
                <a:solidFill>
                  <a:schemeClr val="tx1"/>
                </a:solidFill>
              </a:rPr>
              <a:t>изучавшимся</a:t>
            </a:r>
            <a:r>
              <a:rPr lang="ru-RU" sz="1300" b="1" dirty="0">
                <a:solidFill>
                  <a:schemeClr val="tx1"/>
                </a:solidFill>
              </a:rPr>
              <a:t> на уровне основного общего </a:t>
            </a:r>
            <a:r>
              <a:rPr lang="ru-RU" sz="1300" b="1" dirty="0" smtClean="0">
                <a:solidFill>
                  <a:schemeClr val="tx1"/>
                </a:solidFill>
              </a:rPr>
              <a:t>образования</a:t>
            </a:r>
            <a:endParaRPr lang="ru-RU" sz="13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аржаана\Desktop\Мои картинки\Герб-Эрзинского-кожуу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24830" cy="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159221"/>
            <a:ext cx="7886700" cy="1325563"/>
          </a:xfrm>
        </p:spPr>
        <p:txBody>
          <a:bodyPr/>
          <a:lstStyle/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Аттестат о среднем общем образовании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A729-BED7-47A3-B053-83D212F757A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7538" y="1414463"/>
            <a:ext cx="8275637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89789" y="1628800"/>
            <a:ext cx="388543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БЫЛО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789" y="2420888"/>
            <a:ext cx="3852390" cy="3240360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Аттестат о среднем общем образовании и приложение к нему выдаются лицам, завершившим обучение по образовательным программам среднего общего образования и успешно </a:t>
            </a:r>
            <a:r>
              <a:rPr lang="ru-RU" sz="1400" b="1" dirty="0" smtClean="0">
                <a:solidFill>
                  <a:schemeClr val="tx1"/>
                </a:solidFill>
              </a:rPr>
              <a:t>прошедшим ГИА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07458" y="1628800"/>
            <a:ext cx="388543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СТАЛО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9593" y="2401159"/>
            <a:ext cx="3852390" cy="3240360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Аттестат о среднем общем образовании и приложение к нему выдаются лицам, завершившим обучение по образовательным программам среднего общего образования и успешно прошедшим </a:t>
            </a:r>
            <a:r>
              <a:rPr lang="ru-RU" sz="1350" b="1" dirty="0" smtClean="0">
                <a:solidFill>
                  <a:schemeClr val="tx1"/>
                </a:solidFill>
              </a:rPr>
              <a:t>ГИА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(набравшим </a:t>
            </a:r>
            <a:r>
              <a:rPr lang="ru-RU" sz="1400" b="1" i="1" u="sng" dirty="0">
                <a:solidFill>
                  <a:srgbClr val="FF0000"/>
                </a:solidFill>
              </a:rPr>
              <a:t>по обязательным учебным предметам при сдаче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ЕГЭ                     (</a:t>
            </a:r>
            <a:r>
              <a:rPr lang="ru-RU" sz="1400" b="1" i="1" u="sng" dirty="0">
                <a:solidFill>
                  <a:srgbClr val="FF0000"/>
                </a:solidFill>
              </a:rPr>
              <a:t>за исключением ЕГЭ по математике базового уровня) количество баллов не ниже минимального, определяемого </a:t>
            </a:r>
            <a:r>
              <a:rPr lang="ru-RU" sz="1400" b="1" i="1" u="sng" dirty="0" err="1">
                <a:solidFill>
                  <a:srgbClr val="FF0000"/>
                </a:solidFill>
              </a:rPr>
              <a:t>Рособрнадзором</a:t>
            </a:r>
            <a:r>
              <a:rPr lang="ru-RU" sz="1400" b="1" i="1" u="sng" dirty="0">
                <a:solidFill>
                  <a:srgbClr val="FF0000"/>
                </a:solidFill>
              </a:rPr>
              <a:t>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, </a:t>
            </a:r>
            <a:r>
              <a:rPr lang="ru-RU" sz="1400" b="1" i="1" u="sng" dirty="0">
                <a:solidFill>
                  <a:srgbClr val="FF0000"/>
                </a:solidFill>
              </a:rPr>
              <a:t>а при сдаче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ГВЭ </a:t>
            </a:r>
            <a:r>
              <a:rPr lang="ru-RU" sz="1400" b="1" i="1" u="sng" dirty="0">
                <a:solidFill>
                  <a:srgbClr val="FF0000"/>
                </a:solidFill>
              </a:rPr>
              <a:t>и ЕГЭ по математике базового уровня получившим отметки не ниже удовлетворительной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 (</a:t>
            </a:r>
            <a:r>
              <a:rPr lang="ru-RU" sz="1400" b="1" i="1" u="sng" dirty="0">
                <a:solidFill>
                  <a:srgbClr val="FF0000"/>
                </a:solidFill>
              </a:rPr>
              <a:t>3 балла</a:t>
            </a:r>
            <a:r>
              <a:rPr lang="ru-RU" sz="1400" b="1" i="1" u="sng" dirty="0" smtClean="0">
                <a:solidFill>
                  <a:srgbClr val="FF0000"/>
                </a:solidFill>
              </a:rPr>
              <a:t>)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аржаана\Desktop\Мои картинки\Герб-Эрзинского-кожуу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24830" cy="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1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159221"/>
            <a:ext cx="7886700" cy="1325563"/>
          </a:xfrm>
        </p:spPr>
        <p:txBody>
          <a:bodyPr/>
          <a:lstStyle/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Аттестат о среднем общем образовании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/>
            </a:r>
            <a:b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с отличием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krobat ExtraBold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A729-BED7-47A3-B053-83D212F757A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7538" y="1414463"/>
            <a:ext cx="8275637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89789" y="1628800"/>
            <a:ext cx="388543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БЫЛО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789" y="2420888"/>
            <a:ext cx="3852390" cy="3240360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Аттестат о среднем общем образовании с отличием и приложение к нему выдаются выпускникам 11 класса, завершившим обучение по образовательным программам среднего общего образования, успешно прошедшим </a:t>
            </a:r>
            <a:r>
              <a:rPr lang="ru-RU" sz="1400" b="1" dirty="0" smtClean="0">
                <a:solidFill>
                  <a:schemeClr val="tx1"/>
                </a:solidFill>
              </a:rPr>
              <a:t>ГИА (без </a:t>
            </a:r>
            <a:r>
              <a:rPr lang="ru-RU" sz="1400" b="1" dirty="0">
                <a:solidFill>
                  <a:schemeClr val="tx1"/>
                </a:solidFill>
              </a:rPr>
              <a:t>учета результатов, полученных при прохождении </a:t>
            </a:r>
            <a:r>
              <a:rPr lang="ru-RU" sz="1400" b="1" dirty="0" smtClean="0">
                <a:solidFill>
                  <a:schemeClr val="tx1"/>
                </a:solidFill>
              </a:rPr>
              <a:t>повторной ГИА) </a:t>
            </a:r>
            <a:r>
              <a:rPr lang="ru-RU" sz="1400" b="1" dirty="0">
                <a:solidFill>
                  <a:schemeClr val="tx1"/>
                </a:solidFill>
              </a:rPr>
              <a:t>и имеющим итоговые отметки "отлично" по всем учебным предметам учебного плана, </a:t>
            </a:r>
            <a:r>
              <a:rPr lang="ru-RU" sz="1400" b="1" dirty="0" err="1">
                <a:solidFill>
                  <a:schemeClr val="tx1"/>
                </a:solidFill>
              </a:rPr>
              <a:t>изучавшимся</a:t>
            </a:r>
            <a:r>
              <a:rPr lang="ru-RU" sz="1400" b="1" dirty="0">
                <a:solidFill>
                  <a:schemeClr val="tx1"/>
                </a:solidFill>
              </a:rPr>
              <a:t> на уровне среднего общего </a:t>
            </a:r>
            <a:r>
              <a:rPr lang="ru-RU" sz="1400" b="1" dirty="0" smtClean="0">
                <a:solidFill>
                  <a:schemeClr val="tx1"/>
                </a:solidFill>
              </a:rPr>
              <a:t>образования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07458" y="1628800"/>
            <a:ext cx="388543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СТАЛО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9593" y="2401159"/>
            <a:ext cx="3852390" cy="3240360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Аттестат о среднем общем образовании с отличием и приложение к нему выдаются выпускникам 11 (12) класса, завершившим обучение по образовательным программам среднего общего образования, имеющим итоговые отметки "отлично" по всем учебным предметам учебного плана, </a:t>
            </a:r>
            <a:r>
              <a:rPr lang="ru-RU" sz="1100" b="1" dirty="0" err="1">
                <a:solidFill>
                  <a:schemeClr val="tx1"/>
                </a:solidFill>
              </a:rPr>
              <a:t>изучавшимся</a:t>
            </a:r>
            <a:r>
              <a:rPr lang="ru-RU" sz="1100" b="1" dirty="0">
                <a:solidFill>
                  <a:schemeClr val="tx1"/>
                </a:solidFill>
              </a:rPr>
              <a:t> на уровне среднего общего образования, успешно прошедшим </a:t>
            </a:r>
            <a:r>
              <a:rPr lang="ru-RU" sz="1100" b="1" dirty="0" smtClean="0">
                <a:solidFill>
                  <a:schemeClr val="tx1"/>
                </a:solidFill>
              </a:rPr>
              <a:t>ГИА (без </a:t>
            </a:r>
            <a:r>
              <a:rPr lang="ru-RU" sz="1100" b="1" dirty="0">
                <a:solidFill>
                  <a:schemeClr val="tx1"/>
                </a:solidFill>
              </a:rPr>
              <a:t>учета результатов, полученных при прохождении повторной государственной итоговой аттестации) и набравшим:</a:t>
            </a:r>
          </a:p>
          <a:p>
            <a:pPr algn="ctr"/>
            <a:r>
              <a:rPr lang="ru-RU" sz="1200" b="1" i="1" u="sng" dirty="0">
                <a:solidFill>
                  <a:srgbClr val="FF0000"/>
                </a:solidFill>
              </a:rPr>
              <a:t>не менее 70 баллов на ЕГЭ соответственно по русскому языку и математике профильного уровня или 5 баллов на ЕГЭ по математике базового уровня;</a:t>
            </a:r>
          </a:p>
          <a:p>
            <a:pPr algn="ctr"/>
            <a:r>
              <a:rPr lang="ru-RU" sz="1200" b="1" i="1" u="sng" dirty="0">
                <a:solidFill>
                  <a:srgbClr val="FF0000"/>
                </a:solidFill>
              </a:rPr>
              <a:t>в случае прохождения выпускником 11 (12) класса государственной итоговой аттестации в форме ГВЭ - 5 баллов по обязательным учебным </a:t>
            </a:r>
            <a:r>
              <a:rPr lang="ru-RU" sz="1200" b="1" i="1" u="sng" dirty="0" smtClean="0">
                <a:solidFill>
                  <a:srgbClr val="FF0000"/>
                </a:solidFill>
              </a:rPr>
              <a:t>предметам</a:t>
            </a:r>
            <a:endParaRPr lang="ru-RU" sz="1200" b="1" i="1" u="sng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аржаана\Desktop\Мои картинки\Герб-Эрзинского-кожуу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24830" cy="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159221"/>
            <a:ext cx="7886700" cy="1325563"/>
          </a:xfrm>
        </p:spPr>
        <p:txBody>
          <a:bodyPr/>
          <a:lstStyle/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Аттестат о среднем общем образовании </a:t>
            </a: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</a:b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с отличием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A729-BED7-47A3-B053-83D212F757A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7538" y="1414463"/>
            <a:ext cx="8275637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755576" y="1628800"/>
            <a:ext cx="7737313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Аттестат о среднем общем образовании с отличием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2401159"/>
            <a:ext cx="7818415" cy="3240360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u="sng" dirty="0">
                <a:solidFill>
                  <a:srgbClr val="FF0000"/>
                </a:solidFill>
              </a:rPr>
              <a:t>в случае выбора выпускником различных форм прохождения </a:t>
            </a:r>
            <a:r>
              <a:rPr lang="ru-RU" sz="1600" i="1" u="sng" dirty="0" smtClean="0">
                <a:solidFill>
                  <a:srgbClr val="FF0000"/>
                </a:solidFill>
              </a:rPr>
              <a:t/>
            </a:r>
            <a:br>
              <a:rPr lang="ru-RU" sz="1600" i="1" u="sng" dirty="0" smtClean="0">
                <a:solidFill>
                  <a:srgbClr val="FF0000"/>
                </a:solidFill>
              </a:rPr>
            </a:br>
            <a:r>
              <a:rPr lang="ru-RU" sz="1600" i="1" u="sng" dirty="0" smtClean="0">
                <a:solidFill>
                  <a:srgbClr val="FF0000"/>
                </a:solidFill>
              </a:rPr>
              <a:t>ГИА (ЕГЭ </a:t>
            </a:r>
            <a:r>
              <a:rPr lang="ru-RU" sz="1600" i="1" u="sng" dirty="0">
                <a:solidFill>
                  <a:srgbClr val="FF0000"/>
                </a:solidFill>
              </a:rPr>
              <a:t>и ГВЭ) - 5 баллов по сдаваемому обязательному учебному предмету </a:t>
            </a:r>
            <a:r>
              <a:rPr lang="ru-RU" sz="1600" i="1" u="sng" dirty="0" smtClean="0">
                <a:solidFill>
                  <a:srgbClr val="FF0000"/>
                </a:solidFill>
              </a:rPr>
              <a:t>                в </a:t>
            </a:r>
            <a:r>
              <a:rPr lang="ru-RU" sz="1600" i="1" u="sng" dirty="0">
                <a:solidFill>
                  <a:srgbClr val="FF0000"/>
                </a:solidFill>
              </a:rPr>
              <a:t>форме ГВЭ и ЕГЭ по математике базового уровня, </a:t>
            </a:r>
            <a:endParaRPr lang="ru-RU" sz="1600" i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i="1" u="sng" dirty="0" smtClean="0">
                <a:solidFill>
                  <a:srgbClr val="FF0000"/>
                </a:solidFill>
              </a:rPr>
              <a:t>а </a:t>
            </a:r>
            <a:r>
              <a:rPr lang="ru-RU" sz="1600" i="1" u="sng" dirty="0">
                <a:solidFill>
                  <a:srgbClr val="FF0000"/>
                </a:solidFill>
              </a:rPr>
              <a:t>также не менее 70 баллов по сдаваемому обязательному учебному предмету </a:t>
            </a:r>
            <a:r>
              <a:rPr lang="ru-RU" sz="1600" i="1" u="sng" dirty="0" smtClean="0">
                <a:solidFill>
                  <a:srgbClr val="FF0000"/>
                </a:solidFill>
              </a:rPr>
              <a:t>            в </a:t>
            </a:r>
            <a:r>
              <a:rPr lang="ru-RU" sz="1600" i="1" u="sng" dirty="0">
                <a:solidFill>
                  <a:srgbClr val="FF0000"/>
                </a:solidFill>
              </a:rPr>
              <a:t>форме </a:t>
            </a:r>
            <a:r>
              <a:rPr lang="ru-RU" sz="1600" i="1" u="sng" dirty="0" smtClean="0">
                <a:solidFill>
                  <a:srgbClr val="FF0000"/>
                </a:solidFill>
              </a:rPr>
              <a:t>ЕГЭ</a:t>
            </a:r>
            <a:endParaRPr lang="ru-RU" sz="1600" i="1" u="sng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аржаана\Desktop\Мои картинки\Герб-Эрзинского-кожуу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24830" cy="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159221"/>
            <a:ext cx="7886700" cy="1325563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Определение итоговой отметки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krobat ExtraBold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A729-BED7-47A3-B053-83D212F757A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7538" y="1414463"/>
            <a:ext cx="8275637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89789" y="1628800"/>
            <a:ext cx="804265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Основное общее образование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035" y="2348880"/>
            <a:ext cx="8042651" cy="165618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итоговые отметки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по </a:t>
            </a:r>
            <a:r>
              <a:rPr lang="ru-RU" sz="1400" b="1" i="1" u="sng" dirty="0">
                <a:solidFill>
                  <a:srgbClr val="FF0000"/>
                </a:solidFill>
              </a:rPr>
              <a:t>русскому языку, математике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и </a:t>
            </a:r>
            <a:r>
              <a:rPr lang="ru-RU" sz="1400" b="1" i="1" u="sng" dirty="0">
                <a:solidFill>
                  <a:srgbClr val="FF0000"/>
                </a:solidFill>
              </a:rPr>
              <a:t>двум учебным предметам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</a:rPr>
              <a:t> сдаваемым по выбору обучающегося, определяются </a:t>
            </a:r>
            <a:r>
              <a:rPr lang="ru-RU" sz="1400" b="1" dirty="0">
                <a:solidFill>
                  <a:schemeClr val="tx1"/>
                </a:solidFill>
              </a:rPr>
              <a:t>как </a:t>
            </a:r>
            <a:r>
              <a:rPr lang="ru-RU" sz="1400" b="1" i="1" u="sng" dirty="0">
                <a:solidFill>
                  <a:srgbClr val="FF0000"/>
                </a:solidFill>
              </a:rPr>
              <a:t>среднее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арифметическое годовой </a:t>
            </a:r>
            <a:r>
              <a:rPr lang="ru-RU" sz="1400" b="1" i="1" u="sng" dirty="0">
                <a:solidFill>
                  <a:srgbClr val="FF0000"/>
                </a:solidFill>
              </a:rPr>
              <a:t>и экзаменационной отметок</a:t>
            </a:r>
            <a:r>
              <a:rPr lang="ru-RU" sz="1400" b="1" i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выпускника </a:t>
            </a:r>
            <a:r>
              <a:rPr lang="ru-RU" sz="1400" b="1" dirty="0">
                <a:solidFill>
                  <a:schemeClr val="tx1"/>
                </a:solidFill>
              </a:rPr>
              <a:t>и выставляются в аттестат </a:t>
            </a:r>
            <a:r>
              <a:rPr lang="ru-RU" sz="1400" b="1" dirty="0" smtClean="0">
                <a:solidFill>
                  <a:schemeClr val="tx1"/>
                </a:solidFill>
              </a:rPr>
              <a:t>целыми </a:t>
            </a:r>
            <a:r>
              <a:rPr lang="ru-RU" sz="1400" b="1" dirty="0">
                <a:solidFill>
                  <a:schemeClr val="tx1"/>
                </a:solidFill>
              </a:rPr>
              <a:t>числами в соответствии </a:t>
            </a:r>
            <a:r>
              <a:rPr lang="ru-RU" sz="1400" b="1" dirty="0" smtClean="0">
                <a:solidFill>
                  <a:schemeClr val="tx1"/>
                </a:solidFill>
              </a:rPr>
              <a:t>с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правилами математического </a:t>
            </a:r>
            <a:r>
              <a:rPr lang="ru-RU" sz="1400" b="1" i="1" u="sng" dirty="0">
                <a:solidFill>
                  <a:srgbClr val="FF0000"/>
                </a:solidFill>
              </a:rPr>
              <a:t>округления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Итоговые отметки за 9 класс </a:t>
            </a:r>
            <a:r>
              <a:rPr lang="ru-RU" sz="1400" b="1" dirty="0" smtClean="0">
                <a:solidFill>
                  <a:schemeClr val="tx1"/>
                </a:solidFill>
              </a:rPr>
              <a:t>по </a:t>
            </a:r>
            <a:r>
              <a:rPr lang="ru-RU" sz="1400" b="1" i="1" u="sng" dirty="0">
                <a:solidFill>
                  <a:srgbClr val="FF0000"/>
                </a:solidFill>
              </a:rPr>
              <a:t>другим учебным предметам</a:t>
            </a:r>
            <a:r>
              <a:rPr lang="ru-RU" sz="1400" b="1" i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выставляются </a:t>
            </a:r>
            <a:r>
              <a:rPr lang="ru-RU" sz="1400" b="1" dirty="0">
                <a:solidFill>
                  <a:schemeClr val="tx1"/>
                </a:solidFill>
              </a:rPr>
              <a:t>на основе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годовой </a:t>
            </a:r>
            <a:r>
              <a:rPr lang="ru-RU" sz="1400" b="1" i="1" u="sng" dirty="0">
                <a:solidFill>
                  <a:srgbClr val="FF0000"/>
                </a:solidFill>
              </a:rPr>
              <a:t>отметки </a:t>
            </a:r>
            <a:r>
              <a:rPr lang="ru-RU" sz="1400" b="1" dirty="0">
                <a:solidFill>
                  <a:schemeClr val="tx1"/>
                </a:solidFill>
              </a:rPr>
              <a:t>выпускника за 9 </a:t>
            </a:r>
            <a:r>
              <a:rPr lang="ru-RU" sz="1400" b="1" dirty="0" smtClean="0">
                <a:solidFill>
                  <a:schemeClr val="tx1"/>
                </a:solidFill>
              </a:rPr>
              <a:t>класс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674" y="4149080"/>
            <a:ext cx="8042651" cy="165618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71366"/>
              </p:ext>
            </p:extLst>
          </p:nvPr>
        </p:nvGraphicFramePr>
        <p:xfrm>
          <a:off x="899592" y="4263531"/>
          <a:ext cx="7488832" cy="1368151"/>
        </p:xfrm>
        <a:graphic>
          <a:graphicData uri="http://schemas.openxmlformats.org/drawingml/2006/table">
            <a:tbl>
              <a:tblPr firstRow="1" bandRow="1">
                <a:tableStyleId>{AC1073CF-525A-408A-BE69-CDEB9AA2962A}</a:tableStyleId>
              </a:tblPr>
              <a:tblGrid>
                <a:gridCol w="1584176"/>
                <a:gridCol w="1872208"/>
                <a:gridCol w="2160240"/>
                <a:gridCol w="1872208"/>
              </a:tblGrid>
              <a:tr h="6024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предмет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годовая отметка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экзаменационная отметка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итоговая</a:t>
                      </a:r>
                      <a:endParaRPr lang="ru-RU" sz="1600" dirty="0"/>
                    </a:p>
                  </a:txBody>
                  <a:tcPr/>
                </a:tc>
              </a:tr>
              <a:tr h="3442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русский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</a:tr>
              <a:tr h="4214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C:\Users\аржаана\Desktop\Мои картинки\Герб-Эрзинского-кожуу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24830" cy="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159221"/>
            <a:ext cx="7886700" cy="1325563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Определение итоговой отметки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krobat ExtraBold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A729-BED7-47A3-B053-83D212F757A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7538" y="1414463"/>
            <a:ext cx="8275637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17538" y="1628800"/>
            <a:ext cx="787535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Среднее общее образование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538" y="2401159"/>
            <a:ext cx="7884445" cy="1315873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итоговые </a:t>
            </a:r>
            <a:r>
              <a:rPr lang="ru-RU" sz="1400" b="1" dirty="0">
                <a:solidFill>
                  <a:schemeClr val="tx1"/>
                </a:solidFill>
              </a:rPr>
              <a:t>отметки за 11 класс определяются как </a:t>
            </a:r>
            <a:r>
              <a:rPr lang="ru-RU" sz="1400" b="1" i="1" u="sng" dirty="0">
                <a:solidFill>
                  <a:srgbClr val="FF0000"/>
                </a:solidFill>
              </a:rPr>
              <a:t>среднее арифметическое полугодовых и годовых отметок </a:t>
            </a:r>
            <a:r>
              <a:rPr lang="ru-RU" sz="1400" b="1" dirty="0">
                <a:solidFill>
                  <a:schemeClr val="tx1"/>
                </a:solidFill>
              </a:rPr>
              <a:t>обучающегося </a:t>
            </a:r>
            <a:r>
              <a:rPr lang="ru-RU" sz="1400" b="1" i="1" u="sng" dirty="0">
                <a:solidFill>
                  <a:srgbClr val="FF0000"/>
                </a:solidFill>
              </a:rPr>
              <a:t>за каждый год обучения</a:t>
            </a:r>
            <a:r>
              <a:rPr lang="ru-RU" sz="1400" b="1" dirty="0">
                <a:solidFill>
                  <a:schemeClr val="tx1"/>
                </a:solidFill>
              </a:rPr>
              <a:t> по образовательной программе среднего общего образования и выставляются в аттестат целыми числами в соответствии </a:t>
            </a:r>
            <a:r>
              <a:rPr lang="ru-RU" sz="1400" b="1" dirty="0" smtClean="0">
                <a:solidFill>
                  <a:schemeClr val="tx1"/>
                </a:solidFill>
              </a:rPr>
              <a:t>                     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с </a:t>
            </a:r>
            <a:r>
              <a:rPr lang="ru-RU" sz="1400" b="1" i="1" u="sng" dirty="0">
                <a:solidFill>
                  <a:srgbClr val="FF0000"/>
                </a:solidFill>
              </a:rPr>
              <a:t>правилами математического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округления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0623" y="3905010"/>
            <a:ext cx="8042651" cy="165618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376528"/>
              </p:ext>
            </p:extLst>
          </p:nvPr>
        </p:nvGraphicFramePr>
        <p:xfrm>
          <a:off x="858955" y="4232163"/>
          <a:ext cx="7565985" cy="1001878"/>
        </p:xfrm>
        <a:graphic>
          <a:graphicData uri="http://schemas.openxmlformats.org/drawingml/2006/table">
            <a:tbl>
              <a:tblPr firstRow="1" bandRow="1">
                <a:tableStyleId>{AC1073CF-525A-408A-BE69-CDEB9AA2962A}</a:tableStyleId>
              </a:tblPr>
              <a:tblGrid>
                <a:gridCol w="936103"/>
                <a:gridCol w="1008112"/>
                <a:gridCol w="1080120"/>
                <a:gridCol w="792088"/>
                <a:gridCol w="1013258"/>
                <a:gridCol w="1080120"/>
                <a:gridCol w="792088"/>
                <a:gridCol w="864096"/>
              </a:tblGrid>
              <a:tr h="5446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предмет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 </a:t>
                      </a:r>
                      <a:r>
                        <a:rPr lang="ru-RU" sz="1200" dirty="0" smtClean="0"/>
                        <a:t>полугодие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полугодие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годовая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 </a:t>
                      </a:r>
                      <a:r>
                        <a:rPr lang="ru-RU" sz="1200" dirty="0" smtClean="0"/>
                        <a:t>полугодие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полугодие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годовая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итоговая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русский язык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C:\Users\аржаана\Desktop\Мои картинки\Герб-Эрзинского-кожуу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24830" cy="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159221"/>
            <a:ext cx="7886700" cy="1325563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Определение итоговой отметки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krobat ExtraBold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A729-BED7-47A3-B053-83D212F757A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7538" y="1414463"/>
            <a:ext cx="8275637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17538" y="1628800"/>
            <a:ext cx="7875351" cy="57606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Основное общее </a:t>
            </a:r>
            <a:r>
              <a:rPr lang="ru-RU" sz="2000" b="1" dirty="0" smtClean="0">
                <a:solidFill>
                  <a:schemeClr val="tx1"/>
                </a:solidFill>
              </a:rPr>
              <a:t>и среднее общее образование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9777" y="2401159"/>
            <a:ext cx="7884445" cy="2972057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Выпускникам, освоившим основные образовательные программы основного общего и среднего общего образования в формах </a:t>
            </a:r>
            <a:r>
              <a:rPr lang="ru-RU" sz="1600" b="1" i="1" dirty="0">
                <a:solidFill>
                  <a:srgbClr val="FF0000"/>
                </a:solidFill>
              </a:rPr>
              <a:t>семейного образования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i="1" dirty="0">
                <a:solidFill>
                  <a:srgbClr val="FF0000"/>
                </a:solidFill>
              </a:rPr>
              <a:t>самообразования </a:t>
            </a:r>
            <a:r>
              <a:rPr lang="ru-RU" sz="1600" b="1" dirty="0">
                <a:solidFill>
                  <a:schemeClr val="tx1"/>
                </a:solidFill>
              </a:rPr>
              <a:t>либо </a:t>
            </a:r>
            <a:r>
              <a:rPr lang="ru-RU" sz="1600" b="1" i="1" dirty="0">
                <a:solidFill>
                  <a:srgbClr val="FF0000"/>
                </a:solidFill>
              </a:rPr>
              <a:t>обучавшимся по не имеющей государственной аккредитации образовательной программе</a:t>
            </a:r>
            <a:r>
              <a:rPr lang="ru-RU" sz="1600" b="1" dirty="0">
                <a:solidFill>
                  <a:schemeClr val="tx1"/>
                </a:solidFill>
              </a:rPr>
              <a:t>, прошедшим </a:t>
            </a:r>
            <a:r>
              <a:rPr lang="ru-RU" sz="1600" b="1" i="1" dirty="0">
                <a:solidFill>
                  <a:srgbClr val="FF0000"/>
                </a:solidFill>
              </a:rPr>
              <a:t>экстерном государственную итоговую аттестацию</a:t>
            </a:r>
            <a:r>
              <a:rPr lang="ru-RU" sz="1600" b="1" dirty="0">
                <a:solidFill>
                  <a:schemeClr val="tx1"/>
                </a:solidFill>
              </a:rPr>
              <a:t> в организации, осуществляющей образовательную деятельность, реализующей имеющие государственную аккредитацию образовательные программы основного общего и среднего общего образования и </a:t>
            </a:r>
            <a:r>
              <a:rPr lang="ru-RU" sz="1600" b="1" i="1" dirty="0">
                <a:solidFill>
                  <a:srgbClr val="FF0000"/>
                </a:solidFill>
              </a:rPr>
              <a:t>получившим удовлетворительные результаты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i="1" u="sng" dirty="0">
                <a:solidFill>
                  <a:srgbClr val="FF0000"/>
                </a:solidFill>
              </a:rPr>
              <a:t>в аттестат выставляются отметки, полученные ими на промежуточной аттестации</a:t>
            </a:r>
            <a:r>
              <a:rPr lang="ru-RU" sz="1600" b="1" dirty="0">
                <a:solidFill>
                  <a:schemeClr val="tx1"/>
                </a:solidFill>
              </a:rPr>
              <a:t>, проводимой организацией, осуществляющей образовательную деятельность, по всем учебным предметам инвариантной части базисного учебного </a:t>
            </a:r>
            <a:r>
              <a:rPr lang="ru-RU" sz="1600" b="1" dirty="0" smtClean="0">
                <a:solidFill>
                  <a:schemeClr val="tx1"/>
                </a:solidFill>
              </a:rPr>
              <a:t>плана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аржаана\Desktop\Мои картинки\Герб-Эрзинского-кожуу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24830" cy="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9027</TotalTime>
  <Words>917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Akrobat ExtraBold</vt:lpstr>
      <vt:lpstr>Calibri Light</vt:lpstr>
      <vt:lpstr>Тема Office</vt:lpstr>
      <vt:lpstr>Документы </vt:lpstr>
      <vt:lpstr>Аттестат об основном общем образовании </vt:lpstr>
      <vt:lpstr>Аттестат об основном общем образовании  с отличием</vt:lpstr>
      <vt:lpstr>Аттестат о среднем общем образовании </vt:lpstr>
      <vt:lpstr>Аттестат о среднем общем образовании  с отличием</vt:lpstr>
      <vt:lpstr>Аттестат о среднем общем образовании  с отличием</vt:lpstr>
      <vt:lpstr>Определение итоговой отметки</vt:lpstr>
      <vt:lpstr>Определение итоговой отметки</vt:lpstr>
      <vt:lpstr>Определение итоговой отметки</vt:lpstr>
      <vt:lpstr>Определение итоговой отметки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направления деятельности  образования и науки Кемеровской области</dc:title>
  <dc:creator>Пузынина Ирина Юрьевна</dc:creator>
  <cp:lastModifiedBy>аржаана</cp:lastModifiedBy>
  <cp:revision>946</cp:revision>
  <cp:lastPrinted>2019-02-14T10:41:08Z</cp:lastPrinted>
  <dcterms:modified xsi:type="dcterms:W3CDTF">2021-01-18T04:03:21Z</dcterms:modified>
</cp:coreProperties>
</file>