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9" r:id="rId3"/>
    <p:sldId id="270" r:id="rId4"/>
    <p:sldId id="257" r:id="rId5"/>
    <p:sldId id="277" r:id="rId6"/>
    <p:sldId id="275" r:id="rId7"/>
    <p:sldId id="258" r:id="rId8"/>
    <p:sldId id="278" r:id="rId9"/>
    <p:sldId id="279" r:id="rId10"/>
    <p:sldId id="280" r:id="rId11"/>
    <p:sldId id="282" r:id="rId12"/>
    <p:sldId id="283" r:id="rId13"/>
    <p:sldId id="261" r:id="rId14"/>
    <p:sldId id="281" r:id="rId15"/>
    <p:sldId id="263" r:id="rId16"/>
    <p:sldId id="265" r:id="rId17"/>
    <p:sldId id="266" r:id="rId18"/>
    <p:sldId id="267" r:id="rId19"/>
    <p:sldId id="26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5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Лист1!$G$6</c:f>
              <c:strCache>
                <c:ptCount val="1"/>
                <c:pt idx="0">
                  <c:v>Всего участников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BA2-4065-9D42-2E5F152E72A1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BA2-4065-9D42-2E5F152E72A1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BA2-4065-9D42-2E5F152E72A1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BA2-4065-9D42-2E5F152E72A1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BA2-4065-9D42-2E5F152E72A1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5B9BD5"/>
                </a:solidFill>
                <a:round/>
              </a:ln>
              <a:effectLst>
                <a:outerShdw blurRad="50800" dist="38100" dir="2700000" algn="tl" rotWithShape="0">
                  <a:srgbClr val="5B9BD5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Лист1!$F$7:$F$11</c:f>
              <c:strCache>
                <c:ptCount val="5"/>
                <c:pt idx="0">
                  <c:v>МБОУ "ЭСШ" им.С.Чакар</c:v>
                </c:pt>
                <c:pt idx="1">
                  <c:v>МБОУ СОШ с.Нарын</c:v>
                </c:pt>
                <c:pt idx="2">
                  <c:v>МБОУ СОШ с.Бай-Даг</c:v>
                </c:pt>
                <c:pt idx="3">
                  <c:v>МБОУ СОШ с.Морен</c:v>
                </c:pt>
                <c:pt idx="4">
                  <c:v>МБОУ Кызыл-Сылдысская СОШ</c:v>
                </c:pt>
              </c:strCache>
            </c:strRef>
          </c:cat>
          <c:val>
            <c:numRef>
              <c:f>Лист1!$G$7:$G$11</c:f>
              <c:numCache>
                <c:formatCode>General</c:formatCode>
                <c:ptCount val="5"/>
                <c:pt idx="0">
                  <c:v>260</c:v>
                </c:pt>
                <c:pt idx="1">
                  <c:v>288</c:v>
                </c:pt>
                <c:pt idx="2">
                  <c:v>187</c:v>
                </c:pt>
                <c:pt idx="3">
                  <c:v>128</c:v>
                </c:pt>
                <c:pt idx="4">
                  <c:v>170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0BA2-4065-9D42-2E5F152E72A1}"/>
            </c:ext>
          </c:extLst>
        </c:ser>
        <c:ser>
          <c:idx val="1"/>
          <c:order val="1"/>
          <c:tx>
            <c:strRef>
              <c:f>Лист1!$H$6</c:f>
              <c:strCache>
                <c:ptCount val="1"/>
                <c:pt idx="0">
                  <c:v>Количество победителей и призеров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0BA2-4065-9D42-2E5F152E72A1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0BA2-4065-9D42-2E5F152E72A1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0-0BA2-4065-9D42-2E5F152E72A1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0BA2-4065-9D42-2E5F152E72A1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0BA2-4065-9D42-2E5F152E72A1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dLbl>
              <c:idx val="4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ED7D31"/>
                </a:solidFill>
                <a:round/>
              </a:ln>
              <a:effectLst>
                <a:outerShdw blurRad="50800" dist="38100" dir="2700000" algn="tl" rotWithShape="0">
                  <a:srgbClr val="ED7D31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Лист1!$F$7:$F$11</c:f>
              <c:strCache>
                <c:ptCount val="5"/>
                <c:pt idx="0">
                  <c:v>МБОУ "ЭСШ" им.С.Чакар</c:v>
                </c:pt>
                <c:pt idx="1">
                  <c:v>МБОУ СОШ с.Нарын</c:v>
                </c:pt>
                <c:pt idx="2">
                  <c:v>МБОУ СОШ с.Бай-Даг</c:v>
                </c:pt>
                <c:pt idx="3">
                  <c:v>МБОУ СОШ с.Морен</c:v>
                </c:pt>
                <c:pt idx="4">
                  <c:v>МБОУ Кызыл-Сылдысская СОШ</c:v>
                </c:pt>
              </c:strCache>
            </c:strRef>
          </c:cat>
          <c:val>
            <c:numRef>
              <c:f>Лист1!$H$7:$H$11</c:f>
              <c:numCache>
                <c:formatCode>General</c:formatCode>
                <c:ptCount val="5"/>
                <c:pt idx="0">
                  <c:v>69</c:v>
                </c:pt>
                <c:pt idx="1">
                  <c:v>82</c:v>
                </c:pt>
                <c:pt idx="2">
                  <c:v>77</c:v>
                </c:pt>
                <c:pt idx="3">
                  <c:v>57</c:v>
                </c:pt>
                <c:pt idx="4">
                  <c:v>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5-0BA2-4065-9D42-2E5F152E72A1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15EFC-0C4E-4BC8-8704-06204B6D4FAF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CC9000-38DA-4B93-AA68-ACD5C93F1A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620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CC9000-38DA-4B93-AA68-ACD5C93F1A4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033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u-static.haozhaopian.net/assets/share/uid_3bfb3d84931943119aef22c129a97360b/83ded66f-b2cd-4e92-92a1-9fdff75d330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8147248" cy="3168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2161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551837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В 2020–2021 учебном году в сравнении с 2019-2020 учебным годом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кожуунные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  показатели  среднего балла повысились на 8,21 балла с 18,09 до 26,3 б, процента выполнения участниками повысились на 4,4 процента с 31,4 до 35,8 %.  </a:t>
            </a:r>
          </a:p>
        </p:txBody>
      </p:sp>
    </p:spTree>
    <p:extLst>
      <p:ext uri="{BB962C8B-B14F-4D97-AF65-F5344CB8AC3E}">
        <p14:creationId xmlns:p14="http://schemas.microsoft.com/office/powerpoint/2010/main" val="2153069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90336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По результатам муниципального этапа предметных олимпиад количество учащихся, набравших 50% и более баллов за олимпиадные заданий, высокое по следующим предметам:     </a:t>
            </a:r>
          </a:p>
        </p:txBody>
      </p:sp>
    </p:spTree>
    <p:extLst>
      <p:ext uri="{BB962C8B-B14F-4D97-AF65-F5344CB8AC3E}">
        <p14:creationId xmlns:p14="http://schemas.microsoft.com/office/powerpoint/2010/main" val="3269056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950593"/>
              </p:ext>
            </p:extLst>
          </p:nvPr>
        </p:nvGraphicFramePr>
        <p:xfrm>
          <a:off x="323528" y="332658"/>
          <a:ext cx="8352928" cy="6120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7227"/>
                <a:gridCol w="2159880"/>
                <a:gridCol w="2392996"/>
                <a:gridCol w="765358"/>
                <a:gridCol w="1585862"/>
                <a:gridCol w="921605"/>
              </a:tblGrid>
              <a:tr h="4644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ОО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ФИО учащегося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Класс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Предмет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effectLst/>
                        </a:rPr>
                        <a:t>Балл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209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СОШ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с.Бай-Даг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Сандыкмаа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Сайдай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Салимовна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53(56)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4209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Кызыл-Сылдысская СОШ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Баян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Чечек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Сергеевна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69(100)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4209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Кызыл-Сылдысская СОШ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Чалбаа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Айлинда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Викторовна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54(80)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4763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СОШ им.К.Идам.с.Нарын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Шириндивии Ариуна Робертовна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40(50)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32(40)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4209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СОШ им.К.Идам.с.Нарын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Шой Олзеймаа Мергеновна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90(100)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81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МБОУ ЭСШ им.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Ондар Амата Саиновна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ОБЖ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52(58)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4209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МБОУ Кызыл-Сылдысская СОШ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Идам Сендмаа Сергеевна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Тувы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32(40)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661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675169"/>
            <a:ext cx="8136904" cy="736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повысились  в следующих предметах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ctr">
              <a:buFontTx/>
              <a:buChar char="-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обществознание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(средний балл на 0,6 балла  от 39,3 до 39,9; процент выполнения на 0,2 % от 43,2 до 43,4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285750" indent="-285750" algn="ctr">
              <a:buFontTx/>
              <a:buChar char="-"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история (средний балл на 14,3 балла  от 20 до 34,3; процент выполнения на 16% от 27,4 до 43,4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биология  (средний балл на 23 балла от 17,25 до 40,5); процент выполнения на 22,8% от 20 до 42,8);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физика (средний балл на 2,6 балла  от 10,1 до 12,7; процент выполнения на 1,8% от 25,2 до 27);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химия (средний балл на 24 балла  от 9 до 33; процент выполнения на 12% от 21 до 33);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экология ( средний балл на 25,5 балла  от 4,5 до 30; процент выполнения на 32,9% от 11,1 до 44);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литература (средний балл на 10,8 баллов  от 19 до 29,8; процент выполнения на 20,5% от 22,3 до 42,8);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физическая культура (средний балл на 8,5 баллов, от 11,5 до 20; процент выполнения на 18,8%, от 18,2 до 37)</a:t>
            </a: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Tx/>
              <a:buChar char="-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90058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889844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родной язык (средний балл на 8,6 баллов, от 9 до 17,6; процент выполнения на 9,8 %, от 30,2 до 40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- родная литература (средний балл на 9,42 балла, от 9,08 до 18,5; процент выполнения на 32,8%, от 4,2 до 37);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 МХК - (средний балл на 36,6 баллов, от 26 до 62,6; процент выполнения на 6,5%, от 12 до 18,5);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 право - (средний балл на 3,6 баллов, от 22 до 25,6; процент выполнения на 7,7%, от 25 до 32,7);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 математика – (средний балл на 12,92 баллов, от 0,2 до 13,12; процент выполнения на 30%, от 0,6 до 30,6);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русский язык - (средний балл на 22,9 баллов, от 14,1 до 37; процент выполнения на 22,9%, от 14,1 до 37);</a:t>
            </a:r>
          </a:p>
        </p:txBody>
      </p:sp>
    </p:spTree>
    <p:extLst>
      <p:ext uri="{BB962C8B-B14F-4D97-AF65-F5344CB8AC3E}">
        <p14:creationId xmlns:p14="http://schemas.microsoft.com/office/powerpoint/2010/main" val="3853522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Понизились результаты в следующих предметах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- </a:t>
            </a:r>
            <a:r>
              <a:rPr lang="ru-RU" b="1" dirty="0">
                <a:solidFill>
                  <a:srgbClr val="FF0000"/>
                </a:solidFill>
              </a:rPr>
              <a:t> технология </a:t>
            </a:r>
            <a:r>
              <a:rPr lang="ru-RU" b="1" dirty="0"/>
              <a:t>-  (средний балл на 38,9 баллов, от 55 до 16,1; процент выполнения на 12,5%, от 61,5 до 49);</a:t>
            </a:r>
          </a:p>
          <a:p>
            <a:r>
              <a:rPr lang="ru-RU" b="1" dirty="0"/>
              <a:t>-   </a:t>
            </a:r>
            <a:r>
              <a:rPr lang="ru-RU" b="1" dirty="0">
                <a:solidFill>
                  <a:srgbClr val="FF0000"/>
                </a:solidFill>
              </a:rPr>
              <a:t>английский язык </a:t>
            </a:r>
            <a:r>
              <a:rPr lang="ru-RU" b="1" dirty="0"/>
              <a:t>(средний балл на 0,9 б  ; процент выполнения на 4,3 от 34 до 29,7);</a:t>
            </a:r>
          </a:p>
          <a:p>
            <a:r>
              <a:rPr lang="ru-RU" b="1" dirty="0"/>
              <a:t>-   </a:t>
            </a:r>
            <a:r>
              <a:rPr lang="ru-RU" b="1" dirty="0">
                <a:solidFill>
                  <a:srgbClr val="FF0000"/>
                </a:solidFill>
              </a:rPr>
              <a:t>информатика и ИКТ </a:t>
            </a:r>
            <a:r>
              <a:rPr lang="ru-RU" b="1" dirty="0"/>
              <a:t>- (средний балл на 0,87 балла  от 5,37 до 4,5; повышение процента выполнения на 9,35% от 12,75 до 22,1);</a:t>
            </a:r>
          </a:p>
          <a:p>
            <a:r>
              <a:rPr lang="ru-RU" b="1" dirty="0"/>
              <a:t>-   </a:t>
            </a:r>
            <a:r>
              <a:rPr lang="ru-RU" b="1" dirty="0">
                <a:solidFill>
                  <a:srgbClr val="FF0000"/>
                </a:solidFill>
              </a:rPr>
              <a:t>ОБЖ</a:t>
            </a:r>
            <a:r>
              <a:rPr lang="ru-RU" b="1" dirty="0"/>
              <a:t> - (понижение среднего балла на 20,2 балла  от 56 до 35,8; повышение процента выполнения на 12% от 30 до 42);</a:t>
            </a:r>
          </a:p>
          <a:p>
            <a:r>
              <a:rPr lang="ru-RU" b="1" dirty="0"/>
              <a:t> 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67113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Рейтинг школ по итогам муниципального этапа  2018 -2019 </a:t>
            </a:r>
            <a:r>
              <a:rPr lang="ru-RU" sz="2000" b="1" dirty="0" err="1" smtClean="0"/>
              <a:t>уч.года</a:t>
            </a:r>
            <a:endParaRPr lang="ru-RU" sz="2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91113"/>
              </p:ext>
            </p:extLst>
          </p:nvPr>
        </p:nvGraphicFramePr>
        <p:xfrm>
          <a:off x="899594" y="1865217"/>
          <a:ext cx="7787206" cy="43396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0376">
                  <a:extLst>
                    <a:ext uri="{9D8B030D-6E8A-4147-A177-3AD203B41FA5}">
                      <a16:colId xmlns="" xmlns:a16="http://schemas.microsoft.com/office/drawing/2014/main" val="771076626"/>
                    </a:ext>
                  </a:extLst>
                </a:gridCol>
                <a:gridCol w="2057127">
                  <a:extLst>
                    <a:ext uri="{9D8B030D-6E8A-4147-A177-3AD203B41FA5}">
                      <a16:colId xmlns="" xmlns:a16="http://schemas.microsoft.com/office/drawing/2014/main" val="1393738861"/>
                    </a:ext>
                  </a:extLst>
                </a:gridCol>
                <a:gridCol w="1209522">
                  <a:extLst>
                    <a:ext uri="{9D8B030D-6E8A-4147-A177-3AD203B41FA5}">
                      <a16:colId xmlns="" xmlns:a16="http://schemas.microsoft.com/office/drawing/2014/main" val="155436128"/>
                    </a:ext>
                  </a:extLst>
                </a:gridCol>
                <a:gridCol w="1210376">
                  <a:extLst>
                    <a:ext uri="{9D8B030D-6E8A-4147-A177-3AD203B41FA5}">
                      <a16:colId xmlns="" xmlns:a16="http://schemas.microsoft.com/office/drawing/2014/main" val="3504187922"/>
                    </a:ext>
                  </a:extLst>
                </a:gridCol>
                <a:gridCol w="934669">
                  <a:extLst>
                    <a:ext uri="{9D8B030D-6E8A-4147-A177-3AD203B41FA5}">
                      <a16:colId xmlns="" xmlns:a16="http://schemas.microsoft.com/office/drawing/2014/main" val="624260857"/>
                    </a:ext>
                  </a:extLst>
                </a:gridCol>
                <a:gridCol w="1165136">
                  <a:extLst>
                    <a:ext uri="{9D8B030D-6E8A-4147-A177-3AD203B41FA5}">
                      <a16:colId xmlns="" xmlns:a16="http://schemas.microsoft.com/office/drawing/2014/main" val="4077425174"/>
                    </a:ext>
                  </a:extLst>
                </a:gridCol>
              </a:tblGrid>
              <a:tr h="1360663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53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Рейтинг</a:t>
                      </a:r>
                      <a:endParaRPr lang="ru-RU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53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ОУ</a:t>
                      </a:r>
                      <a:endParaRPr lang="ru-RU" sz="14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победителей и призеров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2018 г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победителей и призеров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2019 г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Количество победителей и призеров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 г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b="1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3506854"/>
                  </a:ext>
                </a:extLst>
              </a:tr>
              <a:tr h="272133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53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</a:t>
                      </a:r>
                      <a:endParaRPr lang="ru-RU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МБОУ СОШ с. Нарын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b="1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6348448"/>
                  </a:ext>
                </a:extLst>
              </a:tr>
              <a:tr h="272133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53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</a:t>
                      </a:r>
                      <a:endParaRPr lang="ru-RU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МБОУ СОШ с.Бай-Даг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b="1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556137891"/>
                  </a:ext>
                </a:extLst>
              </a:tr>
              <a:tr h="544265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53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</a:t>
                      </a:r>
                      <a:endParaRPr lang="ru-RU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МБОУ Кызыл-Сылдысская СОШ  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b="1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49903675"/>
                  </a:ext>
                </a:extLst>
              </a:tr>
              <a:tr h="418223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53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МБОУ СОШ с.Морен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b="1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47184155"/>
                  </a:ext>
                </a:extLst>
              </a:tr>
              <a:tr h="272133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53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</a:t>
                      </a:r>
                      <a:endParaRPr lang="ru-RU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МБОО СОШ с.Эрзин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b="1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70818346"/>
                  </a:ext>
                </a:extLst>
              </a:tr>
              <a:tr h="1088530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53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114  ( 51 – победители, 63 – призеры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101 (25 –победители,76- призеры)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59(победителей-26,призеров 33)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47834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2352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Количество участников и победителей муниципального и регионального этапов за 3 года</a:t>
            </a:r>
            <a:endParaRPr lang="ru-RU" sz="28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2150736"/>
              </p:ext>
            </p:extLst>
          </p:nvPr>
        </p:nvGraphicFramePr>
        <p:xfrm>
          <a:off x="539554" y="1628800"/>
          <a:ext cx="8280918" cy="44644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542563">
                  <a:extLst>
                    <a:ext uri="{9D8B030D-6E8A-4147-A177-3AD203B41FA5}">
                      <a16:colId xmlns="" xmlns:a16="http://schemas.microsoft.com/office/drawing/2014/main" val="3412606922"/>
                    </a:ext>
                  </a:extLst>
                </a:gridCol>
                <a:gridCol w="2238865">
                  <a:extLst>
                    <a:ext uri="{9D8B030D-6E8A-4147-A177-3AD203B41FA5}">
                      <a16:colId xmlns="" xmlns:a16="http://schemas.microsoft.com/office/drawing/2014/main" val="3299324075"/>
                    </a:ext>
                  </a:extLst>
                </a:gridCol>
                <a:gridCol w="2112528">
                  <a:extLst>
                    <a:ext uri="{9D8B030D-6E8A-4147-A177-3AD203B41FA5}">
                      <a16:colId xmlns="" xmlns:a16="http://schemas.microsoft.com/office/drawing/2014/main" val="3048679924"/>
                    </a:ext>
                  </a:extLst>
                </a:gridCol>
                <a:gridCol w="1386962">
                  <a:extLst>
                    <a:ext uri="{9D8B030D-6E8A-4147-A177-3AD203B41FA5}">
                      <a16:colId xmlns="" xmlns:a16="http://schemas.microsoft.com/office/drawing/2014/main" val="3221727959"/>
                    </a:ext>
                  </a:extLst>
                </a:gridCol>
              </a:tblGrid>
              <a:tr h="1336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учащихся/ победители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2017-2018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6213290"/>
                  </a:ext>
                </a:extLst>
              </a:tr>
              <a:tr h="4278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</a:rPr>
                        <a:t>368/ 4</a:t>
                      </a:r>
                      <a:r>
                        <a:rPr lang="ru-RU" sz="2400" b="0" dirty="0">
                          <a:effectLst/>
                        </a:rPr>
                        <a:t>0</a:t>
                      </a:r>
                      <a:endParaRPr lang="ru-RU" sz="2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</a:rPr>
                        <a:t>311 </a:t>
                      </a:r>
                      <a:r>
                        <a:rPr lang="ru-RU" sz="2400" b="0" dirty="0">
                          <a:effectLst/>
                        </a:rPr>
                        <a:t>/ </a:t>
                      </a:r>
                      <a:r>
                        <a:rPr lang="ru-RU" sz="2400" b="0" dirty="0" smtClean="0">
                          <a:effectLst/>
                        </a:rPr>
                        <a:t>31</a:t>
                      </a:r>
                      <a:endParaRPr lang="ru-RU" sz="2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solidFill>
                            <a:schemeClr val="tx1"/>
                          </a:solidFill>
                          <a:effectLst/>
                        </a:rPr>
                        <a:t>252/ 36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59476414"/>
                  </a:ext>
                </a:extLst>
              </a:tr>
              <a:tr h="26999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Региональный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</a:rPr>
                        <a:t>40 (1 призер по родному языку – </a:t>
                      </a:r>
                      <a:r>
                        <a:rPr lang="ru-RU" sz="1600" b="0" dirty="0" err="1" smtClean="0">
                          <a:effectLst/>
                        </a:rPr>
                        <a:t>Хертек</a:t>
                      </a:r>
                      <a:r>
                        <a:rPr lang="ru-RU" sz="1600" b="0" dirty="0" smtClean="0">
                          <a:effectLst/>
                        </a:rPr>
                        <a:t> А.Ш (Бай-</a:t>
                      </a:r>
                      <a:r>
                        <a:rPr lang="ru-RU" sz="1600" b="0" dirty="0" err="1" smtClean="0">
                          <a:effectLst/>
                        </a:rPr>
                        <a:t>Даг</a:t>
                      </a:r>
                      <a:r>
                        <a:rPr lang="ru-RU" sz="1600" b="0" dirty="0" smtClean="0">
                          <a:effectLst/>
                        </a:rPr>
                        <a:t>)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 </a:t>
                      </a:r>
                      <a:r>
                        <a:rPr lang="ru-RU" sz="1400" b="0" dirty="0" smtClean="0">
                          <a:effectLst/>
                        </a:rPr>
                        <a:t>1 победитель по родному языку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</a:rPr>
                        <a:t>(</a:t>
                      </a:r>
                      <a:r>
                        <a:rPr lang="ru-RU" sz="1400" b="0" baseline="0" dirty="0" smtClean="0">
                          <a:effectLst/>
                        </a:rPr>
                        <a:t> </a:t>
                      </a:r>
                      <a:r>
                        <a:rPr lang="ru-RU" sz="1400" b="0" baseline="0" dirty="0" err="1" smtClean="0">
                          <a:effectLst/>
                        </a:rPr>
                        <a:t>Дойзумаа</a:t>
                      </a:r>
                      <a:r>
                        <a:rPr lang="ru-RU" sz="1400" b="0" baseline="0" dirty="0" smtClean="0">
                          <a:effectLst/>
                        </a:rPr>
                        <a:t> Е А);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baseline="0" dirty="0" smtClean="0">
                          <a:effectLst/>
                        </a:rPr>
                        <a:t> 2 призера  по родному языку ( </a:t>
                      </a:r>
                      <a:r>
                        <a:rPr lang="ru-RU" sz="1400" b="0" baseline="0" dirty="0" err="1" smtClean="0">
                          <a:effectLst/>
                        </a:rPr>
                        <a:t>Ынаалай</a:t>
                      </a:r>
                      <a:r>
                        <a:rPr lang="ru-RU" sz="1400" b="0" baseline="0" dirty="0" smtClean="0">
                          <a:effectLst/>
                        </a:rPr>
                        <a:t> А.Р)  и по физкультуре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baseline="0" dirty="0" smtClean="0">
                          <a:effectLst/>
                        </a:rPr>
                        <a:t> (</a:t>
                      </a:r>
                      <a:r>
                        <a:rPr lang="ru-RU" sz="1400" b="0" baseline="0" dirty="0" err="1" smtClean="0">
                          <a:effectLst/>
                        </a:rPr>
                        <a:t>Оюн</a:t>
                      </a:r>
                      <a:r>
                        <a:rPr lang="ru-RU" sz="1400" b="0" baseline="0" dirty="0" smtClean="0">
                          <a:effectLst/>
                        </a:rPr>
                        <a:t> Б)</a:t>
                      </a:r>
                      <a:endParaRPr lang="ru-RU" sz="1400" b="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740473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576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Были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выявлены следующие трудности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1. В подготовке учащихся: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Учащиеся ОУ практически не готовы к выполнению заданий муниципального этапа всероссийской олимпиады, что связано с недостаточной работой ОУ по целенаправленной подготовке и отбору участников на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кожуунную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олимпиаду. В школах нет системы подготовки обучающихся к участию в олимпиаде, нет школьных программ подготовки учащихся к олимпиадам, не уделяется достаточно внимания поиску и поддержке талантливых и одаренных детей. Ведущей остается самостоятельная подготовка учащихся к состязаниям, а участие в олимпиаде носит спонтанный характер. Хотя уровень подготовки и результаты участия обучающихся в этапах всероссийской олимпиады – важный показатель качества образовательных услуг, предоставляемых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школами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2. В организации олимпиады:</a:t>
            </a:r>
          </a:p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Невысокая  активность учащихся по некоторым предметам (право, экономика, экология) объясняется низкой мотивацией и заинтересованностью предметом, слабым уровнем преподавания и подготовленности учащихся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609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Пути решения проблем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- создать условия для индивидуальной работы со способными детьми;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- обязательное и своевременное проведение школьного тура олимпиады;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- использовать дифференцированный подход в работе с высокомотивированными детьми; 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- создать условия для подготовки педагогических кадров, работающих в ОУ с одарёнными детьми и системы переподготовки таких преподавателей через систему методических семинаров.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- предоставлять учащимся возможности совершенствовать способности в совместной деятельности с научным руководителем, со сверстниками, через самостоятельную работу</a:t>
            </a:r>
          </a:p>
        </p:txBody>
      </p:sp>
    </p:spTree>
    <p:extLst>
      <p:ext uri="{BB962C8B-B14F-4D97-AF65-F5344CB8AC3E}">
        <p14:creationId xmlns:p14="http://schemas.microsoft.com/office/powerpoint/2010/main" val="815294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Цели и задачи всероссийской олимпиады школьников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выявление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развитие у обучающихся творческих способностей и интереса к исследовательской деятельности </a:t>
            </a:r>
            <a:endPara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создание необходимых условий для поддержки одаренных детей </a:t>
            </a:r>
            <a:endPara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олимпиада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проводится по заданиям, основанным на содержании образовательных программ общего образования с углубленным изучением общеобразовательных предметов 5-11 классов </a:t>
            </a:r>
          </a:p>
        </p:txBody>
      </p:sp>
    </p:spTree>
    <p:extLst>
      <p:ext uri="{BB962C8B-B14F-4D97-AF65-F5344CB8AC3E}">
        <p14:creationId xmlns:p14="http://schemas.microsoft.com/office/powerpoint/2010/main" val="96902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нововведения порядка </a:t>
            </a:r>
            <a:r>
              <a:rPr lang="ru-RU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endParaRPr lang="ru-RU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школьный 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этап – с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08 октября 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 октября 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муниципальный этап – с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13ноября по </a:t>
            </a:r>
            <a:r>
              <a:rPr lang="ru-RU" sz="2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13 декабря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―участники вправе заявляться на выполнение олимпиадных заданий, разработанные для более старших классов по отношению к тем, в которых они проходят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обучение </a:t>
            </a: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-- 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родитель (законный представитель) обучающегося, заявившего о своём участии в олимпиаде, в письменной форме представляет согласие на сбор, хранение, использование, и публикацию персональных данных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 также его олимпиадной работы, в том числе в сети «Интернет»; </a:t>
            </a:r>
            <a:endPara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―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случае нарушения участником олимпиады Порядка представитель организатора олимпиады вправе удалить участника олимпиады из аудитории ; </a:t>
            </a:r>
            <a:endParaRPr 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―</a:t>
            </a:r>
            <a:r>
              <a:rPr lang="ru-RU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апелляция проводится очно с использованием аудио- и </a:t>
            </a:r>
            <a:r>
              <a:rPr lang="ru-RU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видео-фиксации.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338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92500" lnSpcReduction="10000"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Школьный этап был проведен с 12 октября по 23 октября 2020 г.</a:t>
            </a:r>
          </a:p>
          <a:p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нем приняли участие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1024 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школьников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(73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%  от общего числа учащихся  ОО </a:t>
            </a:r>
            <a:r>
              <a:rPr 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кожууна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из 5 общеобразовательных организаций </a:t>
            </a:r>
            <a:r>
              <a:rPr 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кожууна</a:t>
            </a:r>
            <a:endPara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этап Олимпиады был проведен  с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13  ноября 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 декабря 2020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года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нем приняли участие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378 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школьников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(27 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%  от общего числа учащихся  ОО </a:t>
            </a:r>
            <a:r>
              <a:rPr 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кожууна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из 5 общеобразовательных организаций </a:t>
            </a:r>
            <a:r>
              <a:rPr 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кожууна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62689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Количественный состав школьного этапа 2020г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921403"/>
              </p:ext>
            </p:extLst>
          </p:nvPr>
        </p:nvGraphicFramePr>
        <p:xfrm>
          <a:off x="457199" y="1628800"/>
          <a:ext cx="680724" cy="48965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0724">
                  <a:extLst>
                    <a:ext uri="{9D8B030D-6E8A-4147-A177-3AD203B41FA5}">
                      <a16:colId xmlns="" xmlns:a16="http://schemas.microsoft.com/office/drawing/2014/main" val="1327488668"/>
                    </a:ext>
                  </a:extLst>
                </a:gridCol>
              </a:tblGrid>
              <a:tr h="107088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583119683"/>
                  </a:ext>
                </a:extLst>
              </a:tr>
              <a:tr h="6990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52032189"/>
                  </a:ext>
                </a:extLst>
              </a:tr>
              <a:tr h="6990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86398364"/>
                  </a:ext>
                </a:extLst>
              </a:tr>
              <a:tr h="6990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998171316"/>
                  </a:ext>
                </a:extLst>
              </a:tr>
              <a:tr h="6990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674200712"/>
                  </a:ext>
                </a:extLst>
              </a:tr>
              <a:tr h="6990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83510216"/>
                  </a:ext>
                </a:extLst>
              </a:tr>
              <a:tr h="33031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399336839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411932"/>
              </p:ext>
            </p:extLst>
          </p:nvPr>
        </p:nvGraphicFramePr>
        <p:xfrm>
          <a:off x="539552" y="1628800"/>
          <a:ext cx="7882081" cy="51754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5403"/>
                <a:gridCol w="2654068"/>
                <a:gridCol w="2551689"/>
                <a:gridCol w="2050921"/>
              </a:tblGrid>
              <a:tr h="16321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400" dirty="0">
                          <a:effectLst/>
                        </a:rPr>
                        <a:t>ОО</a:t>
                      </a:r>
                      <a:endParaRPr lang="ru-RU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400">
                          <a:effectLst/>
                        </a:rPr>
                        <a:t>Всего участников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400">
                          <a:effectLst/>
                        </a:rPr>
                        <a:t>Количество победителей и призеров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0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МБОО СОШ </a:t>
                      </a:r>
                      <a:r>
                        <a:rPr lang="ru-RU" sz="1800" b="1" dirty="0" err="1">
                          <a:effectLst/>
                        </a:rPr>
                        <a:t>с.Эрзин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>
                          <a:effectLst/>
                        </a:rPr>
                        <a:t>376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>
                          <a:effectLst/>
                        </a:rPr>
                        <a:t>194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0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МБОУ СОШ </a:t>
                      </a:r>
                      <a:r>
                        <a:rPr lang="ru-RU" sz="1800" b="1" dirty="0" err="1">
                          <a:effectLst/>
                        </a:rPr>
                        <a:t>с.Нарын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443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>
                          <a:effectLst/>
                        </a:rPr>
                        <a:t>246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0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МБОУ СОШ </a:t>
                      </a:r>
                      <a:r>
                        <a:rPr lang="ru-RU" sz="1800" b="1" dirty="0" err="1">
                          <a:effectLst/>
                        </a:rPr>
                        <a:t>с.Бай-Даг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65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>
                          <a:effectLst/>
                        </a:rPr>
                        <a:t>44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0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МБОУ СОШ </a:t>
                      </a:r>
                      <a:r>
                        <a:rPr lang="ru-RU" sz="1800" b="1" dirty="0" err="1">
                          <a:effectLst/>
                        </a:rPr>
                        <a:t>с.Морен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60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54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0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>
                          <a:effectLst/>
                        </a:rPr>
                        <a:t>МБОУ Кызыл-Сылдысская СОШ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80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40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40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>
                          <a:effectLst/>
                        </a:rPr>
                        <a:t>Итого: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1024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ru-RU" sz="1800" b="1" dirty="0">
                          <a:effectLst/>
                        </a:rPr>
                        <a:t>578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9960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Школьный этап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ВсОШ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2018 г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2696066"/>
              </p:ext>
            </p:extLst>
          </p:nvPr>
        </p:nvGraphicFramePr>
        <p:xfrm>
          <a:off x="1043608" y="1484784"/>
          <a:ext cx="705678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5487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Количественный состав участников муниципального этапа 2020г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40705"/>
            <a:ext cx="639919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1512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2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2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2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2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2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2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2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28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12888" algn="l"/>
              </a:tabLst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12888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385340"/>
              </p:ext>
            </p:extLst>
          </p:nvPr>
        </p:nvGraphicFramePr>
        <p:xfrm>
          <a:off x="467546" y="1484782"/>
          <a:ext cx="8208909" cy="482453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04022"/>
                <a:gridCol w="3188249"/>
                <a:gridCol w="1062392"/>
                <a:gridCol w="1220894"/>
                <a:gridCol w="1062392"/>
                <a:gridCol w="1070960"/>
              </a:tblGrid>
              <a:tr h="4156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№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ОУ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2017г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2018 г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2019 г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2020 г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48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12570" algn="l"/>
                        </a:tabLst>
                      </a:pPr>
                      <a:r>
                        <a:rPr lang="ru-RU" sz="2000" b="1" dirty="0">
                          <a:effectLst/>
                        </a:rPr>
                        <a:t>1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МБОУ СОШ с. Бай-</a:t>
                      </a:r>
                      <a:r>
                        <a:rPr lang="ru-RU" sz="2000" b="1" dirty="0" err="1">
                          <a:effectLst/>
                        </a:rPr>
                        <a:t>Даг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77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35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(-42)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41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 (-6)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84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48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12570" algn="l"/>
                        </a:tabLst>
                      </a:pPr>
                      <a:r>
                        <a:rPr lang="ru-RU" sz="2000" b="1">
                          <a:effectLst/>
                        </a:rPr>
                        <a:t>2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МБОУ Кызыл-</a:t>
                      </a:r>
                      <a:r>
                        <a:rPr lang="ru-RU" sz="2000" b="1" dirty="0" err="1">
                          <a:effectLst/>
                        </a:rPr>
                        <a:t>Сылдысская</a:t>
                      </a:r>
                      <a:r>
                        <a:rPr lang="ru-RU" sz="2000" b="1" dirty="0">
                          <a:effectLst/>
                        </a:rPr>
                        <a:t> СОШ 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62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54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 ( -8)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34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   (-20)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64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48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12570" algn="l"/>
                        </a:tabLst>
                      </a:pPr>
                      <a:r>
                        <a:rPr lang="ru-RU" sz="2000" b="1">
                          <a:effectLst/>
                        </a:rPr>
                        <a:t>3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МБОУ СОШ с.Нарын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83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63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( -20)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65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 (+2)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85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48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12570" algn="l"/>
                        </a:tabLst>
                      </a:pPr>
                      <a:r>
                        <a:rPr lang="ru-RU" sz="2000" b="1">
                          <a:effectLst/>
                        </a:rPr>
                        <a:t>4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МБОУ ЭСШ им.С.Чакар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44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44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34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  (-10)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84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48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12570" algn="l"/>
                        </a:tabLst>
                      </a:pPr>
                      <a:r>
                        <a:rPr lang="ru-RU" sz="2000" b="1">
                          <a:effectLst/>
                        </a:rPr>
                        <a:t>5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МБОУ СОШ с. Морен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45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56 (+11)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 (-7)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61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48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12570" algn="l"/>
                        </a:tabLst>
                      </a:pPr>
                      <a:r>
                        <a:rPr lang="ru-RU" sz="2000" b="1">
                          <a:effectLst/>
                        </a:rPr>
                        <a:t> 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 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311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252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(-59)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223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(-29)</a:t>
                      </a:r>
                      <a:endParaRPr lang="ru-RU" sz="20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378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(+155)</a:t>
                      </a:r>
                      <a:endParaRPr lang="ru-RU" sz="20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3355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/>
              <a:t/>
            </a:r>
            <a:br>
              <a:rPr lang="ru-RU" b="1" u="sng" dirty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/>
              <a:t/>
            </a:r>
            <a:br>
              <a:rPr lang="ru-RU" b="1" u="sng" dirty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/>
              <a:t/>
            </a:r>
            <a:br>
              <a:rPr lang="ru-RU" b="1" u="sng" dirty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/>
              <a:t/>
            </a:r>
            <a:br>
              <a:rPr lang="ru-RU" b="1" u="sng" dirty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x-none" b="1" u="sng" smtClean="0"/>
              <a:t>Качество </a:t>
            </a:r>
            <a:r>
              <a:rPr lang="x-none" b="1" u="sng"/>
              <a:t>выполнения  олимпиадных заданий по предметам</a:t>
            </a:r>
            <a:r>
              <a:rPr lang="ru-RU" b="1" u="sng" dirty="0"/>
              <a:t> за 3 года. </a:t>
            </a:r>
            <a:r>
              <a:rPr lang="ru-RU" dirty="0"/>
              <a:t/>
            </a:r>
            <a:br>
              <a:rPr lang="ru-RU" dirty="0"/>
            </a:br>
            <a:r>
              <a:rPr lang="ru-RU" b="1" u="sng" dirty="0"/>
              <a:t>(  2018, 2019,2020 г)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315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842342"/>
              </p:ext>
            </p:extLst>
          </p:nvPr>
        </p:nvGraphicFramePr>
        <p:xfrm>
          <a:off x="467544" y="332651"/>
          <a:ext cx="7992888" cy="78079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4187"/>
                <a:gridCol w="1709421"/>
                <a:gridCol w="884722"/>
                <a:gridCol w="888619"/>
                <a:gridCol w="888619"/>
                <a:gridCol w="938505"/>
                <a:gridCol w="938505"/>
                <a:gridCol w="900310"/>
              </a:tblGrid>
              <a:tr h="25315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2018-2019 у.г.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2019-2020 у.г.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2020-2021у.г.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02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Ср.балл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выпол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Ср.балл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выпол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Ср.балл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выполнения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язык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25,1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29,7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3529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17,25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42,8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3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8,5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12,3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26,8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3734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4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Информатика и ИКТ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5,37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12,75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22,1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5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36,5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27,4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34,3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43,4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6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Литература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22,3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29,8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42,8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7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Математика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13,12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8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Обществознание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39,3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39,9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43,4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3846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9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ОБЖ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35,8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10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Право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32,7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11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14,1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35,02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12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Технология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31,4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16,1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13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40,5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10,1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12,7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3734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14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15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Химия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16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Экология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11,1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17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Экономика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18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Родной язык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22,4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56,3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19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Родная литература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9,08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18,5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20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МХК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18,5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21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Астрономия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7,8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31,8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22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Тувы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23</a:t>
                      </a:r>
                      <a:endParaRPr lang="ru-RU" sz="7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География Тувы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  <a:tr h="19232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по кожууну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23,36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32,2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18,09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31,4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26,3</a:t>
                      </a:r>
                      <a:endParaRPr lang="ru-RU" sz="14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35,8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2331" marR="1233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0789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1555</Words>
  <Application>Microsoft Office PowerPoint</Application>
  <PresentationFormat>Экран (4:3)</PresentationFormat>
  <Paragraphs>460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Цели и задачи всероссийской олимпиады школьников</vt:lpstr>
      <vt:lpstr>Основные нововведения порядка ВсОШ</vt:lpstr>
      <vt:lpstr>Муниципальный этап</vt:lpstr>
      <vt:lpstr>Количественный состав школьного этапа 2020г </vt:lpstr>
      <vt:lpstr>Школьный этап ВсОШ 2018 г</vt:lpstr>
      <vt:lpstr>Количественный состав участников муниципального этапа 2020г</vt:lpstr>
      <vt:lpstr>         Качество выполнения  олимпиадных заданий по предметам за 3 года.  (  2018, 2019,2020 г)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Понизились результаты в следующих предметах: </vt:lpstr>
      <vt:lpstr>Рейтинг школ по итогам муниципального этапа  2018 -2019 уч.года</vt:lpstr>
      <vt:lpstr>Количество участников и победителей муниципального и регионального этапов за 3 года</vt:lpstr>
      <vt:lpstr>Были выявлены следующие трудности:</vt:lpstr>
      <vt:lpstr>Пути решения проблем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</cp:lastModifiedBy>
  <cp:revision>72</cp:revision>
  <dcterms:modified xsi:type="dcterms:W3CDTF">2020-12-26T09:05:41Z</dcterms:modified>
</cp:coreProperties>
</file>