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72" r:id="rId1"/>
  </p:sldMasterIdLst>
  <p:notesMasterIdLst>
    <p:notesMasterId r:id="rId14"/>
  </p:notesMasterIdLst>
  <p:sldIdLst>
    <p:sldId id="256" r:id="rId2"/>
    <p:sldId id="366" r:id="rId3"/>
    <p:sldId id="374" r:id="rId4"/>
    <p:sldId id="375" r:id="rId5"/>
    <p:sldId id="379" r:id="rId6"/>
    <p:sldId id="380" r:id="rId7"/>
    <p:sldId id="349" r:id="rId8"/>
    <p:sldId id="377" r:id="rId9"/>
    <p:sldId id="378" r:id="rId10"/>
    <p:sldId id="372" r:id="rId11"/>
    <p:sldId id="373" r:id="rId12"/>
    <p:sldId id="376" r:id="rId13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3A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94660"/>
  </p:normalViewPr>
  <p:slideViewPr>
    <p:cSldViewPr>
      <p:cViewPr varScale="1">
        <p:scale>
          <a:sx n="109" d="100"/>
          <a:sy n="109" d="100"/>
        </p:scale>
        <p:origin x="172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57984-65F1-49FE-956A-E076B6E95EC1}" type="datetimeFigureOut">
              <a:rPr lang="ru-RU" smtClean="0"/>
              <a:pPr/>
              <a:t>вт 19.03.19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4B734C-3A01-4981-952B-BEF5522070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5166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fld id="{EE502636-8C95-4DC6-91C6-3977C66B1ABB}" type="slidenum">
              <a:rPr lang="ru-RU" altLang="ru-RU">
                <a:latin typeface="Calibri" panose="020F0502020204030204" pitchFamily="34" charset="0"/>
              </a:rPr>
              <a:pPr/>
              <a:t>8</a:t>
            </a:fld>
            <a:endParaRPr lang="ru-RU" altLang="ru-RU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8537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fld id="{7A8FF1C0-95AF-47CE-9C11-977A0D9072C0}" type="slidenum">
              <a:rPr lang="ru-RU" altLang="ru-RU">
                <a:latin typeface="Calibri" panose="020F0502020204030204" pitchFamily="34" charset="0"/>
              </a:rPr>
              <a:pPr/>
              <a:t>9</a:t>
            </a:fld>
            <a:endParaRPr lang="ru-RU" altLang="ru-RU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517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вт 19.03.19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19.03.19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19.03.19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19.03.19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19.03.19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19.03.19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19.03.19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19.03.19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19.03.19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вт 19.03.19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вт 19.03.19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вт 19.03.19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3" r:id="rId1"/>
    <p:sldLayoutId id="2147484274" r:id="rId2"/>
    <p:sldLayoutId id="2147484275" r:id="rId3"/>
    <p:sldLayoutId id="2147484276" r:id="rId4"/>
    <p:sldLayoutId id="2147484277" r:id="rId5"/>
    <p:sldLayoutId id="2147484278" r:id="rId6"/>
    <p:sldLayoutId id="2147484279" r:id="rId7"/>
    <p:sldLayoutId id="2147484280" r:id="rId8"/>
    <p:sldLayoutId id="2147484281" r:id="rId9"/>
    <p:sldLayoutId id="2147484282" r:id="rId10"/>
    <p:sldLayoutId id="21474842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Для Сарагашевой И. В\Фоны для презентации\фон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623" y="0"/>
            <a:ext cx="917462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988840"/>
            <a:ext cx="8183251" cy="2088232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Объективность проведения 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Всероссийских проверочных работ (ВПР), оценочных процедур в Республике </a:t>
            </a:r>
            <a:r>
              <a:rPr lang="ru-RU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ыва</a:t>
            </a:r>
            <a:r>
              <a:rPr lang="ru-RU" sz="4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200" b="1" i="1" dirty="0">
              <a:solidFill>
                <a:srgbClr val="7030A0"/>
              </a:solidFill>
            </a:endParaRPr>
          </a:p>
        </p:txBody>
      </p:sp>
      <p:pic>
        <p:nvPicPr>
          <p:cNvPr id="3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3" cstate="print"/>
          <a:srcRect r="23764"/>
          <a:stretch>
            <a:fillRect/>
          </a:stretch>
        </p:blipFill>
        <p:spPr bwMode="auto">
          <a:xfrm>
            <a:off x="0" y="0"/>
            <a:ext cx="9144000" cy="91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619672" y="260647"/>
            <a:ext cx="61206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Министерство образования и науки Республики Тыва</a:t>
            </a:r>
            <a:endParaRPr lang="ru-RU" alt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D:\Для Сарагашевой И. В\Фоны для презентации\52c2c8d5bb89e207c3323997e3b84df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612679"/>
            <a:ext cx="2365610" cy="1483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636994"/>
            <a:ext cx="9138052" cy="6221006"/>
          </a:xfrm>
          <a:prstGeom prst="rect">
            <a:avLst/>
          </a:prstGeom>
        </p:spPr>
      </p:pic>
      <p:sp>
        <p:nvSpPr>
          <p:cNvPr id="2" name="Заголовок 1"/>
          <p:cNvSpPr txBox="1">
            <a:spLocks/>
          </p:cNvSpPr>
          <p:nvPr/>
        </p:nvSpPr>
        <p:spPr>
          <a:xfrm>
            <a:off x="217032" y="816879"/>
            <a:ext cx="8482372" cy="5040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lvl="0" fontAlgn="b">
              <a:lnSpc>
                <a:spcPct val="100000"/>
              </a:lnSpc>
              <a:spcBef>
                <a:spcPts val="0"/>
              </a:spcBef>
            </a:pPr>
            <a:r>
              <a:rPr lang="ru-RU" sz="2400" b="1" dirty="0">
                <a:solidFill>
                  <a:srgbClr val="000000"/>
                </a:solidFill>
                <a:effectLst/>
                <a:latin typeface="Helvetica"/>
              </a:rPr>
              <a:t>Признаки необъективности </a:t>
            </a:r>
            <a:r>
              <a:rPr lang="ru-RU" sz="2400" b="1" dirty="0" smtClean="0">
                <a:solidFill>
                  <a:srgbClr val="000000"/>
                </a:solidFill>
                <a:effectLst/>
                <a:latin typeface="Helvetica"/>
              </a:rPr>
              <a:t>результатов ОГЭ</a:t>
            </a:r>
            <a:endParaRPr lang="ru-RU" sz="2400" b="1" dirty="0">
              <a:solidFill>
                <a:srgbClr val="000000"/>
              </a:solidFill>
              <a:effectLst/>
              <a:latin typeface="Helvetica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340768"/>
            <a:ext cx="88924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3" cstate="print"/>
          <a:srcRect r="23764"/>
          <a:stretch>
            <a:fillRect/>
          </a:stretch>
        </p:blipFill>
        <p:spPr bwMode="auto">
          <a:xfrm>
            <a:off x="-2" y="-9336"/>
            <a:ext cx="9144002" cy="774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475657" y="129163"/>
            <a:ext cx="61641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Республики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Тыва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3" descr="D:\Для Сарагашевой И. В\Фоны для презентации\52c2c8d5bb89e207c3323997e3b84df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5" y="40801"/>
            <a:ext cx="864097" cy="546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217385"/>
              </p:ext>
            </p:extLst>
          </p:nvPr>
        </p:nvGraphicFramePr>
        <p:xfrm>
          <a:off x="467544" y="1556785"/>
          <a:ext cx="3384376" cy="4803307"/>
        </p:xfrm>
        <a:graphic>
          <a:graphicData uri="http://schemas.openxmlformats.org/drawingml/2006/table">
            <a:tbl>
              <a:tblPr/>
              <a:tblGrid>
                <a:gridCol w="3384376">
                  <a:extLst>
                    <a:ext uri="{9D8B030D-6E8A-4147-A177-3AD203B41FA5}">
                      <a16:colId xmlns:a16="http://schemas.microsoft.com/office/drawing/2014/main" val="2294730613"/>
                    </a:ext>
                  </a:extLst>
                </a:gridCol>
              </a:tblGrid>
              <a:tr h="232216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№1 г. Кызыла</a:t>
                      </a: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60953"/>
                  </a:ext>
                </a:extLst>
              </a:tr>
              <a:tr h="232216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№11 г. Кызыла</a:t>
                      </a: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3089693"/>
                  </a:ext>
                </a:extLst>
              </a:tr>
              <a:tr h="232216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№7 г. Кызыла</a:t>
                      </a: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8610137"/>
                  </a:ext>
                </a:extLst>
              </a:tr>
              <a:tr h="232216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№12 г. Кызыла</a:t>
                      </a: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3956813"/>
                  </a:ext>
                </a:extLst>
              </a:tr>
              <a:tr h="232216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№14 г. Кызыла</a:t>
                      </a: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8613256"/>
                  </a:ext>
                </a:extLst>
              </a:tr>
              <a:tr h="23678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Тээлинская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СОШ </a:t>
                      </a:r>
                      <a:r>
                        <a:rPr lang="ru-RU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Бай-</a:t>
                      </a:r>
                      <a:r>
                        <a:rPr lang="ru-RU" sz="105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Тайгинского</a:t>
                      </a:r>
                      <a:r>
                        <a:rPr lang="ru-RU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1591471"/>
                  </a:ext>
                </a:extLst>
              </a:tr>
              <a:tr h="23678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Тээлинская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СОШ Бай-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Тайгинского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0727039"/>
                  </a:ext>
                </a:extLst>
              </a:tr>
              <a:tr h="23678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с.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Хемчик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Бай-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Тайгинского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0303462"/>
                  </a:ext>
                </a:extLst>
              </a:tr>
              <a:tr h="270335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с.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Аскы-Барлык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Барун-Хемчикского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1550548"/>
                  </a:ext>
                </a:extLst>
              </a:tr>
              <a:tr h="270335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Чыраа-Бажынская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СОШ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Дзун-Хемчикского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3675366"/>
                  </a:ext>
                </a:extLst>
              </a:tr>
              <a:tr h="232216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№1 с. Сарыг-Сеп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Каа-Хемского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9571206"/>
                  </a:ext>
                </a:extLst>
              </a:tr>
              <a:tr h="232216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с.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Сизим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Каа-Хемского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8603395"/>
                  </a:ext>
                </a:extLst>
              </a:tr>
              <a:tr h="23678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с.Суг-Бажы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Каа-Хемского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8373733"/>
                  </a:ext>
                </a:extLst>
              </a:tr>
              <a:tr h="23678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с.Усть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-Бурен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Каа-Хемского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2524570"/>
                  </a:ext>
                </a:extLst>
              </a:tr>
              <a:tr h="232216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Ээрбекская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СОШ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Кызылского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4045616"/>
                  </a:ext>
                </a:extLst>
              </a:tr>
              <a:tr h="23678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Хандагайтинская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СОШ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Овюрского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4500817"/>
                  </a:ext>
                </a:extLst>
              </a:tr>
              <a:tr h="23678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Чаа-Суурская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СОШ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Овюрского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9314987"/>
                  </a:ext>
                </a:extLst>
              </a:tr>
              <a:tr h="232216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Туранская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№1 Пий-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Хемского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872625"/>
                  </a:ext>
                </a:extLst>
              </a:tr>
              <a:tr h="232216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№2 г. Туран Пий-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Хемского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кожууга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844486"/>
                  </a:ext>
                </a:extLst>
              </a:tr>
              <a:tr h="232216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589534"/>
                  </a:ext>
                </a:extLst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3901955"/>
              </p:ext>
            </p:extLst>
          </p:nvPr>
        </p:nvGraphicFramePr>
        <p:xfrm>
          <a:off x="4355976" y="1445633"/>
          <a:ext cx="4104456" cy="4575655"/>
        </p:xfrm>
        <a:graphic>
          <a:graphicData uri="http://schemas.openxmlformats.org/drawingml/2006/table">
            <a:tbl>
              <a:tblPr/>
              <a:tblGrid>
                <a:gridCol w="4104456">
                  <a:extLst>
                    <a:ext uri="{9D8B030D-6E8A-4147-A177-3AD203B41FA5}">
                      <a16:colId xmlns:a16="http://schemas.microsoft.com/office/drawing/2014/main" val="2817779303"/>
                    </a:ext>
                  </a:extLst>
                </a:gridCol>
              </a:tblGrid>
              <a:tr h="233627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Аржаанская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СОШ Пий-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Хемского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386441"/>
                  </a:ext>
                </a:extLst>
              </a:tr>
              <a:tr h="23822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с.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Кунгуртуг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Тере-Хольского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4908018"/>
                  </a:ext>
                </a:extLst>
              </a:tr>
              <a:tr h="23822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Самагалтайская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СОШ №2 Тес-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Хемского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6089112"/>
                  </a:ext>
                </a:extLst>
              </a:tr>
              <a:tr h="23822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Самагалтайская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СОШ №1 Тес-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Хемского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1293709"/>
                  </a:ext>
                </a:extLst>
              </a:tr>
              <a:tr h="233627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Берт-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Дагская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СОШ Тес-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Хемского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041706"/>
                  </a:ext>
                </a:extLst>
              </a:tr>
              <a:tr h="23822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Кызыл-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Чыраанская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СОШ Тес-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Хемского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038237"/>
                  </a:ext>
                </a:extLst>
              </a:tr>
              <a:tr h="233627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О-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Шынаанская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СОШ Тес-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Хемского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283166"/>
                  </a:ext>
                </a:extLst>
              </a:tr>
              <a:tr h="233627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Чыргаландинская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СОШ Тес-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Хемского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5841805"/>
                  </a:ext>
                </a:extLst>
              </a:tr>
              <a:tr h="233627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Шуурмакская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СОШ Тес-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Хемского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8129766"/>
                  </a:ext>
                </a:extLst>
              </a:tr>
              <a:tr h="23822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№1 г.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Шагонар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Улуг-Хемского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080587"/>
                  </a:ext>
                </a:extLst>
              </a:tr>
              <a:tr h="23822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с. Чаа-Холь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Чаа-Хольского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5363506"/>
                  </a:ext>
                </a:extLst>
              </a:tr>
              <a:tr h="23822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с. Ак-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Дуруг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Чаа-Хольского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1773302"/>
                  </a:ext>
                </a:extLst>
              </a:tr>
              <a:tr h="27197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с.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Булун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-Терек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Чаа-Хольского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0087510"/>
                  </a:ext>
                </a:extLst>
              </a:tr>
              <a:tr h="27197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Хову-Аксынская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Чеди-Хольского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0040873"/>
                  </a:ext>
                </a:extLst>
              </a:tr>
              <a:tr h="233627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с. Эрзин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Эрзинского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5594488"/>
                  </a:ext>
                </a:extLst>
              </a:tr>
              <a:tr h="233627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с. Бай-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Даг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Эрзинского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7057971"/>
                  </a:ext>
                </a:extLst>
              </a:tr>
              <a:tr h="296701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Кызыл-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Сылдысская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СОШ с.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Булун-Бажы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Эрзинского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6283296"/>
                  </a:ext>
                </a:extLst>
              </a:tr>
              <a:tr h="233627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с. Нарын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Эрзинского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9580613"/>
                  </a:ext>
                </a:extLst>
              </a:tr>
              <a:tr h="198421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5" marR="1075" marT="10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21584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549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3564" y="636994"/>
            <a:ext cx="9138052" cy="6221006"/>
          </a:xfrm>
          <a:prstGeom prst="rect">
            <a:avLst/>
          </a:prstGeom>
        </p:spPr>
      </p:pic>
      <p:sp>
        <p:nvSpPr>
          <p:cNvPr id="2" name="Заголовок 1"/>
          <p:cNvSpPr txBox="1">
            <a:spLocks/>
          </p:cNvSpPr>
          <p:nvPr/>
        </p:nvSpPr>
        <p:spPr>
          <a:xfrm>
            <a:off x="251520" y="919740"/>
            <a:ext cx="8447884" cy="5078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lvl="0" fontAlgn="b">
              <a:lnSpc>
                <a:spcPct val="100000"/>
              </a:lnSpc>
              <a:spcBef>
                <a:spcPts val="0"/>
              </a:spcBef>
            </a:pPr>
            <a:r>
              <a:rPr lang="ru-RU" sz="2400" b="1" dirty="0">
                <a:solidFill>
                  <a:srgbClr val="000000"/>
                </a:solidFill>
                <a:effectLst/>
                <a:latin typeface="Helvetica"/>
              </a:rPr>
              <a:t>Высокий </a:t>
            </a:r>
            <a:r>
              <a:rPr lang="ru-RU" sz="2400" b="1" dirty="0" smtClean="0">
                <a:solidFill>
                  <a:srgbClr val="000000"/>
                </a:solidFill>
                <a:effectLst/>
                <a:latin typeface="Helvetica"/>
              </a:rPr>
              <a:t>коэффициент неподтвержденных </a:t>
            </a:r>
            <a:r>
              <a:rPr lang="ru-RU" sz="2400" b="1" dirty="0">
                <a:solidFill>
                  <a:srgbClr val="000000"/>
                </a:solidFill>
                <a:effectLst/>
                <a:latin typeface="Helvetica"/>
              </a:rPr>
              <a:t>медалей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340768"/>
            <a:ext cx="88924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3" cstate="print"/>
          <a:srcRect r="23764"/>
          <a:stretch>
            <a:fillRect/>
          </a:stretch>
        </p:blipFill>
        <p:spPr bwMode="auto">
          <a:xfrm>
            <a:off x="-2" y="-9336"/>
            <a:ext cx="9144002" cy="774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475657" y="129163"/>
            <a:ext cx="61641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Республики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Тыва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3" descr="D:\Для Сарагашевой И. В\Фоны для презентации\52c2c8d5bb89e207c3323997e3b84df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5" y="40801"/>
            <a:ext cx="864097" cy="546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603879"/>
              </p:ext>
            </p:extLst>
          </p:nvPr>
        </p:nvGraphicFramePr>
        <p:xfrm>
          <a:off x="899593" y="1776774"/>
          <a:ext cx="7330008" cy="38844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30008">
                  <a:extLst>
                    <a:ext uri="{9D8B030D-6E8A-4147-A177-3AD203B41FA5}">
                      <a16:colId xmlns:a16="http://schemas.microsoft.com/office/drawing/2014/main" val="281549632"/>
                    </a:ext>
                  </a:extLst>
                </a:gridCol>
              </a:tblGrid>
              <a:tr h="32550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</a:t>
                      </a:r>
                      <a:r>
                        <a:rPr lang="ru-RU" sz="1800" b="1" u="none" strike="noStrike" dirty="0" smtClean="0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</a:t>
                      </a:r>
                      <a:r>
                        <a:rPr lang="ru-RU" sz="1800" b="1" u="none" strike="noStrike" dirty="0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№1  г. Кызыла</a:t>
                      </a:r>
                      <a:endParaRPr lang="ru-RU" sz="1800" b="1" i="0" u="none" strike="noStrike" dirty="0">
                        <a:solidFill>
                          <a:srgbClr val="413A9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09" marR="9409" marT="9409" marB="0" anchor="b"/>
                </a:tc>
                <a:extLst>
                  <a:ext uri="{0D108BD9-81ED-4DB2-BD59-A6C34878D82A}">
                    <a16:rowId xmlns:a16="http://schemas.microsoft.com/office/drawing/2014/main" val="123954776"/>
                  </a:ext>
                </a:extLst>
              </a:tr>
              <a:tr h="32550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 СОШ №1 </a:t>
                      </a:r>
                      <a:r>
                        <a:rPr lang="ru-RU" sz="1800" b="1" u="none" strike="noStrike" dirty="0" err="1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с.Кызыл-Мажалык</a:t>
                      </a:r>
                      <a:r>
                        <a:rPr lang="ru-RU" sz="1800" b="1" u="none" strike="noStrike" dirty="0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u="none" strike="noStrike" dirty="0" err="1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Барун-Хемчикского</a:t>
                      </a:r>
                      <a:r>
                        <a:rPr lang="ru-RU" sz="1800" b="1" u="none" strike="noStrike" dirty="0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u="none" strike="noStrike" dirty="0" smtClean="0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района</a:t>
                      </a:r>
                      <a:endParaRPr lang="ru-RU" sz="1800" b="1" i="0" u="none" strike="noStrike" dirty="0">
                        <a:solidFill>
                          <a:srgbClr val="413A9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09" marR="9409" marT="9409" marB="0" anchor="b"/>
                </a:tc>
                <a:extLst>
                  <a:ext uri="{0D108BD9-81ED-4DB2-BD59-A6C34878D82A}">
                    <a16:rowId xmlns:a16="http://schemas.microsoft.com/office/drawing/2014/main" val="2948596507"/>
                  </a:ext>
                </a:extLst>
              </a:tr>
              <a:tr h="32550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</a:t>
                      </a:r>
                      <a:r>
                        <a:rPr lang="ru-RU" sz="1800" b="1" u="none" strike="noStrike" dirty="0" err="1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с.Хонделен</a:t>
                      </a:r>
                      <a:r>
                        <a:rPr lang="ru-RU" sz="1800" b="1" u="none" strike="noStrike" dirty="0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u="none" strike="noStrike" dirty="0" err="1" smtClean="0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Барун-Хемчикского</a:t>
                      </a:r>
                      <a:r>
                        <a:rPr lang="ru-RU" sz="1800" b="1" u="none" strike="noStrike" baseline="0" dirty="0" smtClean="0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района</a:t>
                      </a:r>
                      <a:endParaRPr lang="ru-RU" sz="1800" b="1" i="0" u="none" strike="noStrike" dirty="0">
                        <a:solidFill>
                          <a:srgbClr val="413A9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09" marR="9409" marT="9409" marB="0" anchor="b"/>
                </a:tc>
                <a:extLst>
                  <a:ext uri="{0D108BD9-81ED-4DB2-BD59-A6C34878D82A}">
                    <a16:rowId xmlns:a16="http://schemas.microsoft.com/office/drawing/2014/main" val="2848612648"/>
                  </a:ext>
                </a:extLst>
              </a:tr>
              <a:tr h="32550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 1  с. Сарыг-Сеп </a:t>
                      </a:r>
                      <a:r>
                        <a:rPr lang="ru-RU" sz="1800" b="1" u="none" strike="noStrike" dirty="0" err="1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Каа-Хемского</a:t>
                      </a:r>
                      <a:r>
                        <a:rPr lang="ru-RU" sz="1800" b="1" u="none" strike="noStrike" dirty="0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района</a:t>
                      </a:r>
                      <a:endParaRPr lang="ru-RU" sz="1800" b="1" i="0" u="none" strike="noStrike" dirty="0">
                        <a:solidFill>
                          <a:srgbClr val="413A9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09" marR="9409" marT="9409" marB="0" anchor="b"/>
                </a:tc>
                <a:extLst>
                  <a:ext uri="{0D108BD9-81ED-4DB2-BD59-A6C34878D82A}">
                    <a16:rowId xmlns:a16="http://schemas.microsoft.com/office/drawing/2014/main" val="3238766158"/>
                  </a:ext>
                </a:extLst>
              </a:tr>
              <a:tr h="32550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с. Бурен-Бай-Хаак </a:t>
                      </a:r>
                      <a:r>
                        <a:rPr lang="ru-RU" sz="1800" b="1" u="none" strike="noStrike" dirty="0" err="1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Каа-Хемского</a:t>
                      </a:r>
                      <a:r>
                        <a:rPr lang="ru-RU" sz="1800" b="1" u="none" strike="noStrike" dirty="0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района</a:t>
                      </a:r>
                      <a:endParaRPr lang="ru-RU" sz="1800" b="1" i="0" u="none" strike="noStrike" dirty="0">
                        <a:solidFill>
                          <a:srgbClr val="413A9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09" marR="9409" marT="9409" marB="0" anchor="b"/>
                </a:tc>
                <a:extLst>
                  <a:ext uri="{0D108BD9-81ED-4DB2-BD59-A6C34878D82A}">
                    <a16:rowId xmlns:a16="http://schemas.microsoft.com/office/drawing/2014/main" val="2526156910"/>
                  </a:ext>
                </a:extLst>
              </a:tr>
              <a:tr h="32550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№2 </a:t>
                      </a:r>
                      <a:r>
                        <a:rPr lang="ru-RU" sz="1800" b="1" u="none" strike="noStrike" dirty="0" err="1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пгт</a:t>
                      </a:r>
                      <a:r>
                        <a:rPr lang="ru-RU" sz="1800" b="1" u="none" strike="noStrike" dirty="0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800" b="1" u="none" strike="noStrike" dirty="0" err="1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Каа-Хем</a:t>
                      </a:r>
                      <a:r>
                        <a:rPr lang="ru-RU" sz="1800" b="1" u="none" strike="noStrike" dirty="0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800" b="1" u="none" strike="noStrike" dirty="0" err="1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Кызылского</a:t>
                      </a:r>
                      <a:r>
                        <a:rPr lang="ru-RU" sz="1800" b="1" u="none" strike="noStrike" dirty="0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района</a:t>
                      </a:r>
                      <a:endParaRPr lang="ru-RU" sz="1800" b="1" i="0" u="none" strike="noStrike" dirty="0">
                        <a:solidFill>
                          <a:srgbClr val="413A9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09" marR="9409" marT="9409" marB="0" anchor="b"/>
                </a:tc>
                <a:extLst>
                  <a:ext uri="{0D108BD9-81ED-4DB2-BD59-A6C34878D82A}">
                    <a16:rowId xmlns:a16="http://schemas.microsoft.com/office/drawing/2014/main" val="3868681637"/>
                  </a:ext>
                </a:extLst>
              </a:tr>
              <a:tr h="32550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 Кара-</a:t>
                      </a:r>
                      <a:r>
                        <a:rPr lang="ru-RU" sz="1800" b="1" u="none" strike="noStrike" dirty="0" err="1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Хаакская</a:t>
                      </a:r>
                      <a:r>
                        <a:rPr lang="ru-RU" sz="1800" b="1" u="none" strike="noStrike" dirty="0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СОШ </a:t>
                      </a:r>
                      <a:r>
                        <a:rPr lang="ru-RU" sz="1800" b="1" u="none" strike="noStrike" dirty="0" err="1" smtClean="0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Кызылского</a:t>
                      </a:r>
                      <a:r>
                        <a:rPr lang="ru-RU" sz="1800" b="1" u="none" strike="noStrike" dirty="0" smtClean="0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района</a:t>
                      </a:r>
                      <a:endParaRPr lang="ru-RU" sz="1800" b="1" i="0" u="none" strike="noStrike" dirty="0">
                        <a:solidFill>
                          <a:srgbClr val="413A9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09" marR="9409" marT="9409" marB="0" anchor="b"/>
                </a:tc>
                <a:extLst>
                  <a:ext uri="{0D108BD9-81ED-4DB2-BD59-A6C34878D82A}">
                    <a16:rowId xmlns:a16="http://schemas.microsoft.com/office/drawing/2014/main" val="2081227106"/>
                  </a:ext>
                </a:extLst>
              </a:tr>
              <a:tr h="954927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u="none" strike="noStrike" dirty="0" smtClean="0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 1 </a:t>
                      </a:r>
                      <a:r>
                        <a:rPr lang="ru-RU" sz="1800" b="1" u="none" strike="noStrike" dirty="0" err="1" smtClean="0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с.Мугур-Аксы</a:t>
                      </a:r>
                      <a:r>
                        <a:rPr lang="ru-RU" sz="1800" b="1" u="none" strike="noStrike" dirty="0" smtClean="0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u="none" strike="noStrike" dirty="0" err="1" smtClean="0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Монгун-Тайгинского</a:t>
                      </a:r>
                      <a:r>
                        <a:rPr lang="ru-RU" sz="1800" b="1" u="none" strike="noStrike" dirty="0" smtClean="0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района</a:t>
                      </a:r>
                      <a:endParaRPr lang="ru-RU" sz="1800" b="1" i="0" u="none" strike="noStrike" dirty="0" smtClean="0">
                        <a:solidFill>
                          <a:srgbClr val="413A9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u="none" strike="noStrike" dirty="0" smtClean="0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села Сосновка </a:t>
                      </a:r>
                      <a:r>
                        <a:rPr lang="ru-RU" sz="1800" b="1" u="none" strike="noStrike" dirty="0" err="1" smtClean="0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Тандинского</a:t>
                      </a:r>
                      <a:r>
                        <a:rPr lang="ru-RU" sz="1800" b="1" u="none" strike="noStrike" dirty="0" smtClean="0">
                          <a:solidFill>
                            <a:srgbClr val="413A9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района</a:t>
                      </a:r>
                      <a:endParaRPr lang="ru-RU" sz="1800" b="1" i="0" u="none" strike="noStrike" dirty="0" smtClean="0">
                        <a:solidFill>
                          <a:srgbClr val="413A9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ru-RU" sz="1800" b="1" i="0" u="none" strike="noStrike" dirty="0">
                        <a:solidFill>
                          <a:srgbClr val="413A9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09" marR="9409" marT="9409" marB="0" anchor="b"/>
                </a:tc>
                <a:extLst>
                  <a:ext uri="{0D108BD9-81ED-4DB2-BD59-A6C34878D82A}">
                    <a16:rowId xmlns:a16="http://schemas.microsoft.com/office/drawing/2014/main" val="2723909932"/>
                  </a:ext>
                </a:extLst>
              </a:tr>
              <a:tr h="325505">
                <a:tc>
                  <a:txBody>
                    <a:bodyPr/>
                    <a:lstStyle/>
                    <a:p>
                      <a:pPr algn="l" fontAlgn="b"/>
                      <a:endParaRPr lang="ru-RU" sz="1800" b="1" i="0" u="none" strike="noStrike" dirty="0">
                        <a:solidFill>
                          <a:srgbClr val="413A9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09" marR="9409" marT="9409" marB="0" anchor="b"/>
                </a:tc>
                <a:extLst>
                  <a:ext uri="{0D108BD9-81ED-4DB2-BD59-A6C34878D82A}">
                    <a16:rowId xmlns:a16="http://schemas.microsoft.com/office/drawing/2014/main" val="1195699624"/>
                  </a:ext>
                </a:extLst>
              </a:tr>
              <a:tr h="325505">
                <a:tc>
                  <a:txBody>
                    <a:bodyPr/>
                    <a:lstStyle/>
                    <a:p>
                      <a:pPr algn="l" fontAlgn="b"/>
                      <a:endParaRPr lang="ru-RU" sz="1800" b="1" i="0" u="none" strike="noStrike" dirty="0">
                        <a:solidFill>
                          <a:srgbClr val="413A9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09" marR="9409" marT="9409" marB="0" anchor="b"/>
                </a:tc>
                <a:extLst>
                  <a:ext uri="{0D108BD9-81ED-4DB2-BD59-A6C34878D82A}">
                    <a16:rowId xmlns:a16="http://schemas.microsoft.com/office/drawing/2014/main" val="3676458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658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99" y="653532"/>
            <a:ext cx="9138052" cy="6221006"/>
          </a:xfrm>
          <a:prstGeom prst="rect">
            <a:avLst/>
          </a:prstGeom>
        </p:spPr>
      </p:pic>
      <p:sp>
        <p:nvSpPr>
          <p:cNvPr id="2" name="Заголовок 1"/>
          <p:cNvSpPr txBox="1">
            <a:spLocks/>
          </p:cNvSpPr>
          <p:nvPr/>
        </p:nvSpPr>
        <p:spPr>
          <a:xfrm>
            <a:off x="2339752" y="1916832"/>
            <a:ext cx="4248472" cy="151216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lvl="0" fontAlgn="b"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Helvetica"/>
              </a:rPr>
              <a:t>Спасибо за внимание!</a:t>
            </a:r>
            <a:endParaRPr lang="ru-RU" sz="2400" b="1" dirty="0">
              <a:solidFill>
                <a:srgbClr val="000000"/>
              </a:solidFill>
              <a:effectLst/>
              <a:latin typeface="Helvetica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340768"/>
            <a:ext cx="88924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3" cstate="print"/>
          <a:srcRect r="23764"/>
          <a:stretch>
            <a:fillRect/>
          </a:stretch>
        </p:blipFill>
        <p:spPr bwMode="auto">
          <a:xfrm>
            <a:off x="-2" y="-9336"/>
            <a:ext cx="9144002" cy="774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475657" y="129163"/>
            <a:ext cx="61641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Республики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Тыва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3" descr="D:\Для Сарагашевой И. В\Фоны для презентации\52c2c8d5bb89e207c3323997e3b84df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5" y="40801"/>
            <a:ext cx="864097" cy="546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999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D:\Для Сарагашевой И. В\Фоны для презентации\56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" y="-34834"/>
            <a:ext cx="9144000" cy="695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rcRect l="1" r="31037"/>
          <a:stretch/>
        </p:blipFill>
        <p:spPr bwMode="auto">
          <a:xfrm>
            <a:off x="-15032" y="-99392"/>
            <a:ext cx="9144000" cy="1066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392882" y="372481"/>
            <a:ext cx="7618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Министерство образования и науки Республики Тыва</a:t>
            </a:r>
            <a:endParaRPr lang="ru-RU" sz="20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«</a:t>
            </a:r>
            <a:r>
              <a:rPr lang="ru-RU" sz="2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</a:t>
            </a:r>
            <a:r>
              <a:rPr lang="ru-RU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2019 году опубликовал в открытом доступе список школ, которые завышают оценки ВПР. В 2019 году </a:t>
            </a:r>
            <a:r>
              <a:rPr lang="ru-RU" sz="2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</a:t>
            </a:r>
            <a:r>
              <a:rPr lang="ru-RU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начнет оценивать эффективность работы директоров школ. Оценка будет проводиться с учетом результатов деятельности школы, а также объективности проведения ВПР и  государственных экзаменов»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 Кравцов,</a:t>
            </a:r>
          </a:p>
          <a:p>
            <a:pPr marL="0" indent="0" algn="r">
              <a:buNone/>
            </a:pP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</a:t>
            </a:r>
          </a:p>
          <a:p>
            <a:pPr marL="0" indent="0" algn="r">
              <a:buNone/>
            </a:pP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Федеральной службы по надзору </a:t>
            </a:r>
          </a:p>
          <a:p>
            <a:pPr marL="0" indent="0" algn="r">
              <a:buNone/>
            </a:pP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сфере образования и науки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395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D:\Для Сарагашевой И. В\Фоны для презентации\56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032" y="-99392"/>
            <a:ext cx="9144000" cy="695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268760"/>
            <a:ext cx="7992888" cy="496855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marL="109728" indent="0" algn="just">
              <a:buNone/>
            </a:pPr>
            <a:r>
              <a:rPr lang="ru-RU" sz="8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</a:t>
            </a:r>
            <a:r>
              <a:rPr lang="ru-RU" sz="8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</a:t>
            </a:r>
            <a: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 оценки качества образования 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направил форму сбора данных об обеспечении объективности результатов ВПР:</a:t>
            </a:r>
            <a:endParaRPr lang="ru-RU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планируемых на региональном уровне мероприятиях по обеспечению объективности результатов ВПР весной 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 </a:t>
            </a:r>
            <a: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в образовательных организациях, в которых выявлены признаки необъективности ВПР в 4 и 5 классах по русскому языку и математике, основному государственному экзамену и высокий коэффициент </a:t>
            </a:r>
            <a:r>
              <a:rPr lang="ru-RU" sz="8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неподтверждения</a:t>
            </a:r>
            <a: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медалей (лист «Зоны риска» в аналитической справке, направленной в регион).</a:t>
            </a:r>
          </a:p>
          <a:p>
            <a:pPr lvl="0"/>
            <a: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проведенных мероприятиях регионального уровня по результатам ВПР 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 </a:t>
            </a:r>
            <a: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года;</a:t>
            </a:r>
          </a:p>
          <a:p>
            <a:pPr lvl="0"/>
            <a: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планируемых мероприятиях регионального уровня при проведении ВПР весной 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 </a:t>
            </a:r>
            <a: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и анализе их результатов;</a:t>
            </a:r>
          </a:p>
          <a:p>
            <a:pPr lvl="0"/>
            <a: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использовании в регионе результатов ВПР в качестве показателей оценки деятельности ОО, руководителей ОО, учителей.</a:t>
            </a:r>
          </a:p>
          <a:p>
            <a:pPr marL="0" indent="0" algn="r">
              <a:buNone/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			 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100" i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dirty="0"/>
          </a:p>
        </p:txBody>
      </p:sp>
      <p:pic>
        <p:nvPicPr>
          <p:cNvPr id="4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rcRect l="1" r="31037"/>
          <a:stretch/>
        </p:blipFill>
        <p:spPr bwMode="auto">
          <a:xfrm>
            <a:off x="-15032" y="-99392"/>
            <a:ext cx="9144000" cy="919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97504" y="200178"/>
            <a:ext cx="5979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Министерство образования и науки Республики Тыва</a:t>
            </a:r>
            <a:endParaRPr lang="ru-RU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59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D:\Для Сарагашевой И. В\Фоны для презентации\56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032" y="-99392"/>
            <a:ext cx="9144000" cy="695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9526" y="1545939"/>
            <a:ext cx="7608898" cy="389928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8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целях контроля обеспечения объективности ВПР в 2019 г. на места проведения ВПР назначаются наблюдатели из числа специалистов ОИВ, МОУО, представители других ОО, наблюдатели из числа представителей общественных организаций или родительской общественности.</a:t>
            </a:r>
          </a:p>
          <a:p>
            <a:pPr marL="0" indent="0" algn="r">
              <a:buNone/>
            </a:pP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				 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100" i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dirty="0"/>
          </a:p>
        </p:txBody>
      </p:sp>
      <p:pic>
        <p:nvPicPr>
          <p:cNvPr id="4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rcRect l="1" r="31037"/>
          <a:stretch/>
        </p:blipFill>
        <p:spPr bwMode="auto">
          <a:xfrm>
            <a:off x="-15032" y="-99392"/>
            <a:ext cx="9144000" cy="919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97504" y="200178"/>
            <a:ext cx="5979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Министерство образования и науки Республики Тыва</a:t>
            </a:r>
            <a:endParaRPr lang="ru-RU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76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74700"/>
            <a:ext cx="9144000" cy="608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888403"/>
            <a:ext cx="8183251" cy="5535323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7E3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«ВПР»!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413A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 — это диагностические работы для оценки</a:t>
            </a:r>
            <a:br>
              <a:rPr lang="ru-RU" sz="2000" b="1" dirty="0" smtClean="0">
                <a:solidFill>
                  <a:srgbClr val="413A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413A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индивидуальных достижений обучающихся;</a:t>
            </a:r>
            <a:br>
              <a:rPr lang="ru-RU" sz="2000" b="1" dirty="0" smtClean="0">
                <a:solidFill>
                  <a:srgbClr val="413A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413A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rgbClr val="413A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413A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 не являются государственной итоговой</a:t>
            </a:r>
            <a:br>
              <a:rPr lang="ru-RU" sz="2000" b="1" dirty="0" smtClean="0">
                <a:solidFill>
                  <a:srgbClr val="413A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413A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аттестацией;</a:t>
            </a:r>
            <a:br>
              <a:rPr lang="ru-RU" sz="2000" b="1" dirty="0" smtClean="0">
                <a:solidFill>
                  <a:srgbClr val="413A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413A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rgbClr val="413A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413A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 проводятся с использованием единых</a:t>
            </a:r>
            <a:br>
              <a:rPr lang="ru-RU" sz="2000" b="1" dirty="0" smtClean="0">
                <a:solidFill>
                  <a:srgbClr val="413A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413A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вариантов заданий для всей Российской Федерации,</a:t>
            </a:r>
            <a:br>
              <a:rPr lang="ru-RU" sz="2000" b="1" dirty="0" smtClean="0">
                <a:solidFill>
                  <a:srgbClr val="413A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413A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разрабатываемых на федеральном уровне в строгом</a:t>
            </a:r>
            <a:br>
              <a:rPr lang="ru-RU" sz="2000" b="1" dirty="0" smtClean="0">
                <a:solidFill>
                  <a:srgbClr val="413A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413A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 ФГОС;</a:t>
            </a:r>
            <a:br>
              <a:rPr lang="ru-RU" sz="2000" b="1" dirty="0" smtClean="0">
                <a:solidFill>
                  <a:srgbClr val="413A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413A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rgbClr val="413A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413A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 проводятся образовательной организацией</a:t>
            </a:r>
            <a:br>
              <a:rPr lang="ru-RU" sz="2000" b="1" dirty="0" smtClean="0">
                <a:solidFill>
                  <a:srgbClr val="413A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413A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самостоятельно.</a:t>
            </a:r>
            <a:br>
              <a:rPr lang="ru-RU" sz="2000" b="1" dirty="0" smtClean="0">
                <a:solidFill>
                  <a:srgbClr val="413A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i="1" dirty="0">
              <a:solidFill>
                <a:srgbClr val="413A9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3" cstate="print"/>
          <a:srcRect r="23764"/>
          <a:stretch>
            <a:fillRect/>
          </a:stretch>
        </p:blipFill>
        <p:spPr bwMode="auto">
          <a:xfrm>
            <a:off x="0" y="0"/>
            <a:ext cx="9144000" cy="91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619672" y="260647"/>
            <a:ext cx="61206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Министерство образования и науки Республики Тыва</a:t>
            </a:r>
            <a:endParaRPr lang="ru-RU" alt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D:\Для Сарагашевой И. В\Фоны для презентации\52c2c8d5bb89e207c3323997e3b84dfd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5919" y="128587"/>
            <a:ext cx="858838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110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0" y="-9525"/>
            <a:ext cx="9144000" cy="84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Прямоугольник 6"/>
          <p:cNvSpPr>
            <a:spLocks noChangeArrowheads="1"/>
          </p:cNvSpPr>
          <p:nvPr/>
        </p:nvSpPr>
        <p:spPr bwMode="auto">
          <a:xfrm>
            <a:off x="1619672" y="128587"/>
            <a:ext cx="601937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Республики </a:t>
            </a:r>
            <a:r>
              <a:rPr lang="ru-RU" alt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Тыва</a:t>
            </a:r>
            <a:endParaRPr lang="ru-RU" altLang="ru-RU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0" name="Picture 2" descr="D:\Для Сарагашевой И. В\Фоны для презентации\52c2c8d5bb89e207c3323997e3b84df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5919" y="128587"/>
            <a:ext cx="858838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74700"/>
            <a:ext cx="9144000" cy="608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Прямоугольник 2"/>
          <p:cNvSpPr>
            <a:spLocks noChangeArrowheads="1"/>
          </p:cNvSpPr>
          <p:nvPr/>
        </p:nvSpPr>
        <p:spPr bwMode="auto">
          <a:xfrm>
            <a:off x="998538" y="1528763"/>
            <a:ext cx="74168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rgbClr val="1287C3"/>
              </a:buClr>
              <a:buSzPct val="145000"/>
              <a:buFontTx/>
              <a:buNone/>
            </a:pPr>
            <a:r>
              <a:rPr lang="ru-RU" altLang="ru-RU" sz="2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ВПР </a:t>
            </a:r>
            <a:r>
              <a:rPr lang="ru-RU" altLang="ru-RU" sz="2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обеспечение единства образовательного пространства Российской Федерации и поддержки введения Федерального государственного образовательного стандарта за счет предоставления образовательным организациям единых проверочных материалов и единых критериев оценивания учебных достижений.</a:t>
            </a:r>
          </a:p>
        </p:txBody>
      </p:sp>
    </p:spTree>
    <p:extLst>
      <p:ext uri="{BB962C8B-B14F-4D97-AF65-F5344CB8AC3E}">
        <p14:creationId xmlns:p14="http://schemas.microsoft.com/office/powerpoint/2010/main" val="1225054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99" y="653532"/>
            <a:ext cx="9138052" cy="6221006"/>
          </a:xfrm>
          <a:prstGeom prst="rect">
            <a:avLst/>
          </a:prstGeom>
        </p:spPr>
      </p:pic>
      <p:sp>
        <p:nvSpPr>
          <p:cNvPr id="2" name="Заголовок 1"/>
          <p:cNvSpPr txBox="1">
            <a:spLocks/>
          </p:cNvSpPr>
          <p:nvPr/>
        </p:nvSpPr>
        <p:spPr>
          <a:xfrm>
            <a:off x="611560" y="1196752"/>
            <a:ext cx="8072264" cy="5040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anchor="ctr"/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>
              <a:lnSpc>
                <a:spcPts val="4000"/>
              </a:lnSpc>
            </a:pPr>
            <a:r>
              <a:rPr lang="ru-RU" sz="4400" dirty="0" smtClean="0">
                <a:ln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bg1"/>
                </a:solidFill>
                <a:effectLst/>
              </a:rPr>
              <a:t> </a:t>
            </a:r>
            <a:r>
              <a:rPr lang="ru-RU" sz="2800" dirty="0" smtClean="0">
                <a:ln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tx1"/>
                </a:solidFill>
                <a:effectLst/>
              </a:rPr>
              <a:t>Обеспечение объективности результатов</a:t>
            </a:r>
            <a:endParaRPr lang="ru-RU" sz="2800" dirty="0">
              <a:ln>
                <a:solidFill>
                  <a:schemeClr val="accent5">
                    <a:lumMod val="75000"/>
                  </a:schemeClr>
                </a:solidFill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340768"/>
            <a:ext cx="88924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3" cstate="print"/>
          <a:srcRect r="23764"/>
          <a:stretch>
            <a:fillRect/>
          </a:stretch>
        </p:blipFill>
        <p:spPr bwMode="auto">
          <a:xfrm>
            <a:off x="-2" y="-9336"/>
            <a:ext cx="9144002" cy="774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475657" y="129163"/>
            <a:ext cx="61641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Республики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Тыва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3" descr="D:\Для Сарагашевой И. В\Фоны для презентации\52c2c8d5bb89e207c3323997e3b84df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5" y="40801"/>
            <a:ext cx="864097" cy="546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3367573"/>
              </p:ext>
            </p:extLst>
          </p:nvPr>
        </p:nvGraphicFramePr>
        <p:xfrm>
          <a:off x="395535" y="2286164"/>
          <a:ext cx="8496945" cy="28069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14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8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23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6845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Признаки необъективности результатов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ВПР- 4 </a:t>
                      </a:r>
                      <a:r>
                        <a:rPr lang="ru-RU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кл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.</a:t>
                      </a:r>
                    </a:p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2017/18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Helvetica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Признаки необъективности результатов ВПР- 5 </a:t>
                      </a:r>
                      <a:r>
                        <a:rPr lang="ru-RU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кл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2017/18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Признаки необъективности результатов ОГЭ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2017/18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Высокий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коэффициент неподтвержденных медалей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2017/18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8451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8/7</a:t>
                      </a:r>
                      <a:endParaRPr lang="ru-RU" sz="3200" b="1" dirty="0"/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17/9</a:t>
                      </a:r>
                      <a:endParaRPr lang="ru-RU" sz="3200" b="1" dirty="0"/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34/37</a:t>
                      </a:r>
                      <a:endParaRPr lang="ru-RU" sz="3200" b="1" dirty="0"/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12/9</a:t>
                      </a:r>
                      <a:endParaRPr lang="ru-RU" sz="3200" b="1" dirty="0"/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233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74700"/>
            <a:ext cx="9144000" cy="608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6" name="Прямоугольник 2"/>
          <p:cNvSpPr>
            <a:spLocks noChangeArrowheads="1"/>
          </p:cNvSpPr>
          <p:nvPr/>
        </p:nvSpPr>
        <p:spPr bwMode="auto">
          <a:xfrm>
            <a:off x="117475" y="836613"/>
            <a:ext cx="8712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организации, по которым выявлены признаки необъективности результатов ВПР за 2 года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подряд (2017, 2018 гг..)</a:t>
            </a:r>
            <a:endParaRPr lang="ru-RU" sz="2000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628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0" y="-9525"/>
            <a:ext cx="9144000" cy="84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9" name="Прямоугольник 1"/>
          <p:cNvSpPr>
            <a:spLocks noChangeArrowheads="1"/>
          </p:cNvSpPr>
          <p:nvPr/>
        </p:nvSpPr>
        <p:spPr bwMode="auto">
          <a:xfrm>
            <a:off x="1763713" y="-9525"/>
            <a:ext cx="58324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Республики Тыва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ГБУ «Институт оценки качества образования РТ»</a:t>
            </a:r>
          </a:p>
        </p:txBody>
      </p:sp>
      <p:pic>
        <p:nvPicPr>
          <p:cNvPr id="26630" name="Picture 2" descr="D:\Для Сарагашевой И. В\Фоны для презентации\52c2c8d5bb89e207c3323997e3b84dfd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28588"/>
            <a:ext cx="858838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866240"/>
              </p:ext>
            </p:extLst>
          </p:nvPr>
        </p:nvGraphicFramePr>
        <p:xfrm>
          <a:off x="107952" y="1772193"/>
          <a:ext cx="8856537" cy="3546271"/>
        </p:xfrm>
        <a:graphic>
          <a:graphicData uri="http://schemas.openxmlformats.org/drawingml/2006/table">
            <a:tbl>
              <a:tblPr firstRow="1" firstCol="1" bandRow="1"/>
              <a:tblGrid>
                <a:gridCol w="522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41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6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0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25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400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320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№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A2B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Кожуун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A2B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Общее количество ОО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A2B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необъективных ОО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A2B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A2B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Общеобразовательные организаци</a:t>
                      </a:r>
                      <a:r>
                        <a:rPr lang="ru-RU" sz="10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и</a:t>
                      </a:r>
                      <a:endParaRPr lang="ru-RU" sz="11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A2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001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A2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г. Кызыл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13,3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СОШ № 4 г. Кызыла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80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«Лицей № 16 г. Кызыла»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6402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A2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г. Ак-Довурак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СОШ № 4 г. Ак-Довурак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64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СОШ № 3 г. Ак-Довурак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1333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A2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Ресучреждения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33,3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ГБОУ "Республиканская основная музыкально-художественная школа-интернат им. Р. Д. Кенденбиля"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27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ГБОУ "Республиканская школа-интернат "Тувинский кадетский корпус"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960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A2B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Бай-Тайгинский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11,1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МАОУ Кара- Хольская СОШ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674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A2B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Барун-Хемчикский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9,1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СОШ с. Дон-Терезин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9636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A2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Дзун-Хемчикский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4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4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4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18,7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</a:t>
                      </a:r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Чыраа-Бажынская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СОШ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96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</a:t>
                      </a:r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Теве-Хаинская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СОШ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96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</a:t>
                      </a:r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Чыргакинская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СОШ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8001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A2BF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Кызылский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30,7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</a:t>
                      </a:r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Ээрбекская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СОШ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80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Кара-</a:t>
                      </a:r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Хаакская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СОШ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80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</a:t>
                      </a:r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Терлиг-Хаинская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СОШ</a:t>
                      </a: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03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СОШ № 2 им. Т.Б. </a:t>
                      </a:r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Куулар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пгт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 </a:t>
                      </a:r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Каа-Хем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25" marR="7825" marT="7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647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74700"/>
            <a:ext cx="9144000" cy="608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6" name="Прямоугольник 2"/>
          <p:cNvSpPr>
            <a:spLocks noChangeArrowheads="1"/>
          </p:cNvSpPr>
          <p:nvPr/>
        </p:nvSpPr>
        <p:spPr bwMode="auto">
          <a:xfrm>
            <a:off x="117475" y="836613"/>
            <a:ext cx="8712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организации, по которым выявлены признаки необъективности результатов ВПР за 2 года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подряд (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2017,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гг..)</a:t>
            </a:r>
            <a:endParaRPr lang="ru-RU" sz="2000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sz="2000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8676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0" y="-9525"/>
            <a:ext cx="9144000" cy="84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7" name="Прямоугольник 1"/>
          <p:cNvSpPr>
            <a:spLocks noChangeArrowheads="1"/>
          </p:cNvSpPr>
          <p:nvPr/>
        </p:nvSpPr>
        <p:spPr bwMode="auto">
          <a:xfrm>
            <a:off x="1763713" y="-9525"/>
            <a:ext cx="58324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Республики Тыва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ГБУ «Институт оценки качества образования РТ»</a:t>
            </a:r>
          </a:p>
        </p:txBody>
      </p:sp>
      <p:pic>
        <p:nvPicPr>
          <p:cNvPr id="28678" name="Picture 2" descr="D:\Для Сарагашевой И. В\Фоны для презентации\52c2c8d5bb89e207c3323997e3b84dfd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28588"/>
            <a:ext cx="858838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4257144"/>
              </p:ext>
            </p:extLst>
          </p:nvPr>
        </p:nvGraphicFramePr>
        <p:xfrm>
          <a:off x="0" y="1492250"/>
          <a:ext cx="9143999" cy="5267003"/>
        </p:xfrm>
        <a:graphic>
          <a:graphicData uri="http://schemas.openxmlformats.org/drawingml/2006/table">
            <a:tbl>
              <a:tblPr firstRow="1" firstCol="1" bandRow="1"/>
              <a:tblGrid>
                <a:gridCol w="6115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079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80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№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A2B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Кожуун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A2B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Общее количество ОО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A2B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необъективных ОО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A2B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A2B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Общеобразовательные организаци</a:t>
                      </a:r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и</a:t>
                      </a:r>
                      <a:endParaRPr lang="ru-RU" sz="14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A2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061"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  <a:endParaRPr lang="ru-RU" sz="12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A2BF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Каа-Хемский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31,2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СОШ с. Суг-Бажы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4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СОШ им. В.П. Брагина с. Бурен-Бай-Хаак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0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СОШ с. Бояровка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50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СОШ №2 им. С. К. Тока с. Сарыг-Сеп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0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ООШ с. Усть-Ужеп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506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  <a:endParaRPr lang="ru-RU" sz="12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A2B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Овюрский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16,7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Саглынская СОШ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5061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  <a:endParaRPr lang="ru-RU" sz="12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A2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Пий-Хемская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9,1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Уюкская СОШ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50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Тарлагская СОШ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5061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  <a:endParaRPr lang="ru-RU" sz="12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A2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Сут-Хольский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Алдан-Маадырская СОШ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50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Ак-Дашская СОШ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5061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  <a:endParaRPr lang="ru-RU" sz="12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A2BF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Тандинский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36,4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СОШ с. Балгазын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50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СОШ с. Межегей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50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СОШ с. Успенка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50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СОШ с. Сосновка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506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  <a:endParaRPr lang="ru-RU" sz="12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A2B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Тес-Хемский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11,1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СОШ №1 с. Самагалтай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681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  <a:endParaRPr lang="ru-RU" sz="12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A2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Улуг-Хемский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14,3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СОШ с. Кок-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Чыраанский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68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СОШ с.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Чаатинский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681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  <a:endParaRPr lang="ru-RU" sz="12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A2B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Чаа-Хольский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СОШ с.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Шанчы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3506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  <a:endParaRPr lang="ru-RU" sz="12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A2B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Чеди-Хольский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16,7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Хову-Аксынская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СОШ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3506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  <a:endParaRPr lang="ru-RU" sz="12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A2B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Эрзинский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16,7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Кызыл-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Сылдысская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СОШ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222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1848</TotalTime>
  <Words>984</Words>
  <Application>Microsoft Office PowerPoint</Application>
  <PresentationFormat>Экран (4:3)</PresentationFormat>
  <Paragraphs>228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Arial</vt:lpstr>
      <vt:lpstr>Calibri</vt:lpstr>
      <vt:lpstr>Cambria</vt:lpstr>
      <vt:lpstr>Helvetica</vt:lpstr>
      <vt:lpstr>Times New Roman</vt:lpstr>
      <vt:lpstr>Verdana</vt:lpstr>
      <vt:lpstr>Wingdings 2</vt:lpstr>
      <vt:lpstr>Wingdings 3</vt:lpstr>
      <vt:lpstr>Открытая</vt:lpstr>
      <vt:lpstr>Объективность проведения Всероссийских проверочных работ (ВПР), оценочных процедур в Республике Тыва </vt:lpstr>
      <vt:lpstr>Презентация PowerPoint</vt:lpstr>
      <vt:lpstr>Презентация PowerPoint</vt:lpstr>
      <vt:lpstr>Презентация PowerPoint</vt:lpstr>
      <vt:lpstr>Что такое «ВПР»!  ВПР — это диагностические работы для оценки индивидуальных достижений обучающихся;  ВПР не являются государственной итоговой аттестацией;  ВПР проводятся с использованием единых вариантов заданий для всей Российской Федерации, разрабатываемых на федеральном уровне в строгом соответствии с ФГОС;  ВПР проводятся образовательной организацией самостоятельно.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результатов НИКО в управлении качеством образования</dc:title>
  <dc:creator>user</dc:creator>
  <cp:lastModifiedBy>Шенне С. Монгуш</cp:lastModifiedBy>
  <cp:revision>468</cp:revision>
  <cp:lastPrinted>2018-02-28T05:46:30Z</cp:lastPrinted>
  <dcterms:created xsi:type="dcterms:W3CDTF">2016-07-05T23:25:55Z</dcterms:created>
  <dcterms:modified xsi:type="dcterms:W3CDTF">2019-03-19T06:56:10Z</dcterms:modified>
</cp:coreProperties>
</file>