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17"/>
  </p:notesMasterIdLst>
  <p:sldIdLst>
    <p:sldId id="308" r:id="rId2"/>
    <p:sldId id="340" r:id="rId3"/>
    <p:sldId id="352" r:id="rId4"/>
    <p:sldId id="353" r:id="rId5"/>
    <p:sldId id="354" r:id="rId6"/>
    <p:sldId id="367" r:id="rId7"/>
    <p:sldId id="366" r:id="rId8"/>
    <p:sldId id="365" r:id="rId9"/>
    <p:sldId id="355" r:id="rId10"/>
    <p:sldId id="359" r:id="rId11"/>
    <p:sldId id="358" r:id="rId12"/>
    <p:sldId id="370" r:id="rId13"/>
    <p:sldId id="369" r:id="rId14"/>
    <p:sldId id="362" r:id="rId15"/>
    <p:sldId id="350" r:id="rId1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FCE8F5"/>
    <a:srgbClr val="E5FDDF"/>
    <a:srgbClr val="D8FDCF"/>
    <a:srgbClr val="CEFDC3"/>
    <a:srgbClr val="C6FDB9"/>
    <a:srgbClr val="F7BFE3"/>
    <a:srgbClr val="DEFDD7"/>
    <a:srgbClr val="B0F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4" autoAdjust="0"/>
    <p:restoredTop sz="95204" autoAdjust="0"/>
  </p:normalViewPr>
  <p:slideViewPr>
    <p:cSldViewPr snapToGrid="0">
      <p:cViewPr varScale="1">
        <p:scale>
          <a:sx n="63" d="100"/>
          <a:sy n="63" d="100"/>
        </p:scale>
        <p:origin x="72" y="18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42;&#1055;&#1056;\2019\17_Respublika%20Ty'va_&#1085;&#1077;&#1086;&#1073;%20&#1088;&#1077;&#1079;%20&#1042;&#1055;&#1056;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'Муниципалитеты (2)'!$C$22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'Муниципалитеты (2)'!$B$23:$B$39</c:f>
              <c:strCache>
                <c:ptCount val="17"/>
                <c:pt idx="0">
                  <c:v>Бай-Тайгинский</c:v>
                </c:pt>
                <c:pt idx="1">
                  <c:v>Тандинский</c:v>
                </c:pt>
                <c:pt idx="2">
                  <c:v>Барун-Хемчикский</c:v>
                </c:pt>
                <c:pt idx="3">
                  <c:v>Кызылский</c:v>
                </c:pt>
                <c:pt idx="4">
                  <c:v>Улуг-Хемский</c:v>
                </c:pt>
                <c:pt idx="5">
                  <c:v>Эрзинский</c:v>
                </c:pt>
                <c:pt idx="6">
                  <c:v>Тес-Хемский</c:v>
                </c:pt>
                <c:pt idx="7">
                  <c:v>Пий-Хемский</c:v>
                </c:pt>
                <c:pt idx="8">
                  <c:v>Дзун-Хемчикский</c:v>
                </c:pt>
                <c:pt idx="9">
                  <c:v>Каа-Хемский</c:v>
                </c:pt>
                <c:pt idx="10">
                  <c:v>Овюрский</c:v>
                </c:pt>
                <c:pt idx="11">
                  <c:v>Сут-Хольский</c:v>
                </c:pt>
                <c:pt idx="12">
                  <c:v>Чаа-Хольский</c:v>
                </c:pt>
                <c:pt idx="13">
                  <c:v>Чеди-Хольский</c:v>
                </c:pt>
                <c:pt idx="14">
                  <c:v>г. Ак-Довурак</c:v>
                </c:pt>
                <c:pt idx="15">
                  <c:v>г. Кызыл</c:v>
                </c:pt>
                <c:pt idx="16">
                  <c:v>Ресучреждения</c:v>
                </c:pt>
              </c:strCache>
            </c:strRef>
          </c:cat>
          <c:val>
            <c:numRef>
              <c:f>'Муниципалитеты (2)'!$C$23:$C$39</c:f>
              <c:numCache>
                <c:formatCode>General</c:formatCode>
                <c:ptCount val="1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'Муниципалитеты (2)'!$D$22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'Муниципалитеты (2)'!$B$23:$B$39</c:f>
              <c:strCache>
                <c:ptCount val="17"/>
                <c:pt idx="0">
                  <c:v>Бай-Тайгинский</c:v>
                </c:pt>
                <c:pt idx="1">
                  <c:v>Тандинский</c:v>
                </c:pt>
                <c:pt idx="2">
                  <c:v>Барун-Хемчикский</c:v>
                </c:pt>
                <c:pt idx="3">
                  <c:v>Кызылский</c:v>
                </c:pt>
                <c:pt idx="4">
                  <c:v>Улуг-Хемский</c:v>
                </c:pt>
                <c:pt idx="5">
                  <c:v>Эрзинский</c:v>
                </c:pt>
                <c:pt idx="6">
                  <c:v>Тес-Хемский</c:v>
                </c:pt>
                <c:pt idx="7">
                  <c:v>Пий-Хемский</c:v>
                </c:pt>
                <c:pt idx="8">
                  <c:v>Дзун-Хемчикский</c:v>
                </c:pt>
                <c:pt idx="9">
                  <c:v>Каа-Хемский</c:v>
                </c:pt>
                <c:pt idx="10">
                  <c:v>Овюрский</c:v>
                </c:pt>
                <c:pt idx="11">
                  <c:v>Сут-Хольский</c:v>
                </c:pt>
                <c:pt idx="12">
                  <c:v>Чаа-Хольский</c:v>
                </c:pt>
                <c:pt idx="13">
                  <c:v>Чеди-Хольский</c:v>
                </c:pt>
                <c:pt idx="14">
                  <c:v>г. Ак-Довурак</c:v>
                </c:pt>
                <c:pt idx="15">
                  <c:v>г. Кызыл</c:v>
                </c:pt>
                <c:pt idx="16">
                  <c:v>Ресучреждения</c:v>
                </c:pt>
              </c:strCache>
            </c:strRef>
          </c:cat>
          <c:val>
            <c:numRef>
              <c:f>'Муниципалитеты (2)'!$D$23:$D$39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</c:ser>
        <c:ser>
          <c:idx val="2"/>
          <c:order val="2"/>
          <c:tx>
            <c:strRef>
              <c:f>'Муниципалитеты (2)'!$E$22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'Муниципалитеты (2)'!$B$23:$B$39</c:f>
              <c:strCache>
                <c:ptCount val="17"/>
                <c:pt idx="0">
                  <c:v>Бай-Тайгинский</c:v>
                </c:pt>
                <c:pt idx="1">
                  <c:v>Тандинский</c:v>
                </c:pt>
                <c:pt idx="2">
                  <c:v>Барун-Хемчикский</c:v>
                </c:pt>
                <c:pt idx="3">
                  <c:v>Кызылский</c:v>
                </c:pt>
                <c:pt idx="4">
                  <c:v>Улуг-Хемский</c:v>
                </c:pt>
                <c:pt idx="5">
                  <c:v>Эрзинский</c:v>
                </c:pt>
                <c:pt idx="6">
                  <c:v>Тес-Хемский</c:v>
                </c:pt>
                <c:pt idx="7">
                  <c:v>Пий-Хемский</c:v>
                </c:pt>
                <c:pt idx="8">
                  <c:v>Дзун-Хемчикский</c:v>
                </c:pt>
                <c:pt idx="9">
                  <c:v>Каа-Хемский</c:v>
                </c:pt>
                <c:pt idx="10">
                  <c:v>Овюрский</c:v>
                </c:pt>
                <c:pt idx="11">
                  <c:v>Сут-Хольский</c:v>
                </c:pt>
                <c:pt idx="12">
                  <c:v>Чаа-Хольский</c:v>
                </c:pt>
                <c:pt idx="13">
                  <c:v>Чеди-Хольский</c:v>
                </c:pt>
                <c:pt idx="14">
                  <c:v>г. Ак-Довурак</c:v>
                </c:pt>
                <c:pt idx="15">
                  <c:v>г. Кызыл</c:v>
                </c:pt>
                <c:pt idx="16">
                  <c:v>Ресучреждения</c:v>
                </c:pt>
              </c:strCache>
            </c:strRef>
          </c:cat>
          <c:val>
            <c:numRef>
              <c:f>'Муниципалитеты (2)'!$E$23:$E$39</c:f>
              <c:numCache>
                <c:formatCode>_-* #,##0\ _₽_-;\-* #,##0\ _₽_-;_-* "-"??\ _₽_-;_-@_-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 formatCode="General">
                  <c:v>0</c:v>
                </c:pt>
                <c:pt idx="8">
                  <c:v>1</c:v>
                </c:pt>
                <c:pt idx="9">
                  <c:v>1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4917896"/>
        <c:axId val="344924168"/>
        <c:axId val="0"/>
      </c:bar3DChart>
      <c:catAx>
        <c:axId val="344917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344924168"/>
        <c:crosses val="autoZero"/>
        <c:auto val="1"/>
        <c:lblAlgn val="ctr"/>
        <c:lblOffset val="100"/>
        <c:noMultiLvlLbl val="0"/>
      </c:catAx>
      <c:valAx>
        <c:axId val="344924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49178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9048487399635547E-3"/>
          <c:y val="0.15985306214401757"/>
          <c:w val="7.7791625341824683E-2"/>
          <c:h val="0.17593500730260148"/>
        </c:manualLayout>
      </c:layout>
      <c:overlay val="1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B83155-91B4-439C-AD37-A6661390F994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D3B230-A4A1-440C-8D6F-7419D77C1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96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3B230-A4A1-440C-8D6F-7419D77C154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5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3B230-A4A1-440C-8D6F-7419D77C154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5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BC1D-89E6-47D2-8EC2-2057616B1DF1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27ED-0C4A-4701-A9DB-27B17F101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E494-E966-4D6F-8F1A-FA7ACD053D0C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5243-2E1D-42C2-9315-EEB3B00C9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2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B825-0755-4817-84C0-9C6E9A3CD820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3386-AEDE-4E9A-9EDF-C689CD3CD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4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CA14-94C7-462A-9444-962748462716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B605D-AC55-4F24-A4E9-081E219FE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0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20E8-9CA9-4377-A7AB-EFDAF2FEFE01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8D50-F63B-4297-8B98-D8347A72E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7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249D-D8FC-406A-AE7A-A8122BD78AF4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B9C4-2744-43D7-AA3D-1CBA481C6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39FA-CC32-4C05-A4F0-70D37ADF5F1B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19BA-120A-40CB-9BA7-CAC1DAD40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3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A860-0121-444A-AA4C-0B7483D60C6D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053D-54A7-42BF-80D8-8EFAEEEC2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437D-A0E0-472A-8DBA-8177CEB83078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C0F0-1CAD-4ED1-8EF3-4C0D893A6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8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45A0-32D4-4C4F-A8D5-88E3936D1617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9224-588F-4D37-AB4C-48EFBBA9A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3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39CB-1346-45E2-AC64-026A08EAC857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D466-6C4B-4356-89A3-7D0766002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5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4838EE-AA98-42E7-B27B-65729BA0034A}" type="datetime1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55AC3B-254F-4A48-B22E-D7CB5731F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obrnadzor.gov.ru/common/upload/doc_list/PDF_2020-02-10_1.PDF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coko95.ru/images/Docs/&#1055;&#1088;&#1080;&#1082;&#1072;&#1079;_&#1080;_&#1075;&#1088;&#1072;&#1092;&#1080;&#1082;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uinspector.ru/2020/01/25/pishem-vpr-2020/" TargetMode="External"/><Relationship Id="rId5" Type="http://schemas.openxmlformats.org/officeDocument/2006/relationships/hyperlink" Target="https://eduinspector.ru/2019/11/25/fioko-o-vpr/" TargetMode="External"/><Relationship Id="rId4" Type="http://schemas.openxmlformats.org/officeDocument/2006/relationships/hyperlink" Target="https://fioco.ru/obraztsi_i_opisaniya_proverochnyh_rabot_2020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09650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6950"/>
            <a:ext cx="12192000" cy="5861050"/>
          </a:xfrm>
        </p:spPr>
        <p:txBody>
          <a:bodyPr/>
          <a:lstStyle/>
          <a:p>
            <a:pPr eaLnBrk="1" hangingPunct="1"/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результатах контрольно-надзорных мероприятий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отношении образовательных организаций с необъективными результатами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Всероссийских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проверочных работ </a:t>
            </a:r>
          </a:p>
          <a:p>
            <a:pPr eaLnBrk="1" hangingPunct="1"/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В.М. – начальник управления контроля и надзора в сфере образования, </a:t>
            </a:r>
          </a:p>
          <a:p>
            <a:pPr eaLnBrk="1" hangingPunct="1"/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лицензирования и государственной аккредитации</a:t>
            </a:r>
          </a:p>
          <a:p>
            <a:pPr eaLnBrk="1" hangingPunct="1"/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Кызыл - 2020</a:t>
            </a:r>
          </a:p>
          <a:p>
            <a:pPr eaLnBrk="1" hangingPunct="1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6613" y="273050"/>
            <a:ext cx="10363200" cy="1042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" descr="20200116_105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6" y="3854576"/>
            <a:ext cx="2719944" cy="13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856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://zentralnai.ucoz.ru/4/2019-20/vpr/e9f2003f2612122647da62602c9ddee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42" y="1223621"/>
            <a:ext cx="3070432" cy="8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4462" y="1957637"/>
            <a:ext cx="1017523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2019 году </a:t>
            </a:r>
            <a:r>
              <a:rPr lang="ru-RU" sz="3200" dirty="0" smtClean="0"/>
              <a:t>показали </a:t>
            </a:r>
            <a:r>
              <a:rPr lang="ru-RU" sz="3200" dirty="0"/>
              <a:t>необъективные </a:t>
            </a:r>
            <a:r>
              <a:rPr lang="ru-RU" sz="3200" dirty="0" smtClean="0"/>
              <a:t>результаты ВПР</a:t>
            </a:r>
          </a:p>
          <a:p>
            <a:r>
              <a:rPr lang="ru-RU" sz="2700" dirty="0" smtClean="0">
                <a:solidFill>
                  <a:srgbClr val="C00000"/>
                </a:solidFill>
              </a:rPr>
              <a:t>по </a:t>
            </a:r>
            <a:r>
              <a:rPr lang="ru-RU" sz="2700" dirty="0">
                <a:solidFill>
                  <a:srgbClr val="C00000"/>
                </a:solidFill>
              </a:rPr>
              <a:t>2 </a:t>
            </a:r>
            <a:r>
              <a:rPr lang="ru-RU" sz="2700" dirty="0" smtClean="0">
                <a:solidFill>
                  <a:srgbClr val="C00000"/>
                </a:solidFill>
              </a:rPr>
              <a:t>предметам (математике и русскому языку)</a:t>
            </a:r>
            <a:r>
              <a:rPr lang="ru-RU" sz="2700" dirty="0" smtClean="0"/>
              <a:t> - </a:t>
            </a:r>
            <a:r>
              <a:rPr lang="ru-RU" sz="2700" b="1" dirty="0" smtClean="0">
                <a:solidFill>
                  <a:srgbClr val="C00000"/>
                </a:solidFill>
              </a:rPr>
              <a:t>6</a:t>
            </a:r>
            <a:r>
              <a:rPr lang="ru-RU" sz="2700" dirty="0" smtClean="0"/>
              <a:t> общеобразовательных организаций республики:</a:t>
            </a:r>
          </a:p>
          <a:p>
            <a:r>
              <a:rPr lang="ru-RU" sz="2700" dirty="0" err="1" smtClean="0"/>
              <a:t>Тандинский</a:t>
            </a:r>
            <a:r>
              <a:rPr lang="ru-RU" sz="2700" dirty="0" smtClean="0"/>
              <a:t> </a:t>
            </a:r>
            <a:r>
              <a:rPr lang="ru-RU" sz="2700" dirty="0" err="1" smtClean="0"/>
              <a:t>кожуун</a:t>
            </a:r>
            <a:r>
              <a:rPr lang="ru-RU" sz="2700" dirty="0" smtClean="0"/>
              <a:t>: </a:t>
            </a:r>
            <a:r>
              <a:rPr lang="ru-RU" sz="2400" dirty="0" smtClean="0"/>
              <a:t>МБОУ </a:t>
            </a:r>
            <a:r>
              <a:rPr lang="ru-RU" sz="2400" dirty="0"/>
              <a:t>СОШ с. </a:t>
            </a:r>
            <a:r>
              <a:rPr lang="ru-RU" sz="2400" dirty="0" err="1"/>
              <a:t>Кочетово</a:t>
            </a:r>
            <a:r>
              <a:rPr lang="ru-RU" sz="2400" dirty="0"/>
              <a:t>, </a:t>
            </a:r>
            <a:r>
              <a:rPr lang="ru-RU" sz="2400" dirty="0" smtClean="0"/>
              <a:t>НОШ с</a:t>
            </a:r>
            <a:r>
              <a:rPr lang="ru-RU" sz="2400" dirty="0"/>
              <a:t>. </a:t>
            </a:r>
            <a:r>
              <a:rPr lang="ru-RU" sz="2400" dirty="0" err="1" smtClean="0"/>
              <a:t>Дурген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Бай-</a:t>
            </a:r>
            <a:r>
              <a:rPr lang="ru-RU" sz="2400" dirty="0" err="1" smtClean="0"/>
              <a:t>Тайгинский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кожуун</a:t>
            </a:r>
            <a:r>
              <a:rPr lang="ru-RU" sz="2400" dirty="0" smtClean="0"/>
              <a:t>: Кара-</a:t>
            </a:r>
            <a:r>
              <a:rPr lang="ru-RU" sz="2400" dirty="0" err="1" smtClean="0"/>
              <a:t>Хольская</a:t>
            </a:r>
            <a:r>
              <a:rPr lang="ru-RU" sz="2400" dirty="0" smtClean="0"/>
              <a:t> СОШ;</a:t>
            </a:r>
          </a:p>
          <a:p>
            <a:r>
              <a:rPr lang="ru-RU" sz="2400" dirty="0" err="1" smtClean="0"/>
              <a:t>Барун-Хемчикский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кожуун</a:t>
            </a:r>
            <a:r>
              <a:rPr lang="ru-RU" sz="2400" dirty="0" smtClean="0"/>
              <a:t>: СОШ с. </a:t>
            </a:r>
            <a:r>
              <a:rPr lang="ru-RU" sz="2400" dirty="0" err="1" smtClean="0"/>
              <a:t>Аянгаты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Дзун-Хемчикский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кожуун</a:t>
            </a:r>
            <a:r>
              <a:rPr lang="ru-RU" sz="2400" dirty="0" smtClean="0"/>
              <a:t>: </a:t>
            </a:r>
            <a:r>
              <a:rPr lang="ru-RU" sz="2400" dirty="0" err="1" smtClean="0"/>
              <a:t>Чыргакинская</a:t>
            </a:r>
            <a:r>
              <a:rPr lang="ru-RU" sz="2400" dirty="0" smtClean="0"/>
              <a:t> СОШ;</a:t>
            </a:r>
          </a:p>
          <a:p>
            <a:r>
              <a:rPr lang="ru-RU" sz="2400" dirty="0" err="1" smtClean="0"/>
              <a:t>Ресучреждения</a:t>
            </a:r>
            <a:r>
              <a:rPr lang="ru-RU" sz="2400" dirty="0" smtClean="0"/>
              <a:t>: ГБОУ РШИ «ТКК».</a:t>
            </a:r>
          </a:p>
        </p:txBody>
      </p:sp>
      <p:pic>
        <p:nvPicPr>
          <p:cNvPr id="12" name="Picture 2" descr="C:\Users\Shagurina\Desktop\ПРЕЗЕНТАЦИИ\vpr20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" y="1121495"/>
            <a:ext cx="1876662" cy="105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Объект 2"/>
          <p:cNvSpPr txBox="1">
            <a:spLocks/>
          </p:cNvSpPr>
          <p:nvPr/>
        </p:nvSpPr>
        <p:spPr bwMode="auto">
          <a:xfrm>
            <a:off x="3633788" y="1319213"/>
            <a:ext cx="82534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3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6300"/>
              </p:ext>
            </p:extLst>
          </p:nvPr>
        </p:nvGraphicFramePr>
        <p:xfrm>
          <a:off x="2319646" y="2933205"/>
          <a:ext cx="8504051" cy="335311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78883"/>
                <a:gridCol w="2703529"/>
                <a:gridCol w="2061337"/>
                <a:gridCol w="2460302"/>
              </a:tblGrid>
              <a:tr h="966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Год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Кол-во ОО с необъективными результатами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Проверено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в текущем году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Включено в план проверок на следующий год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2017 г.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</a:rPr>
                        <a:t>24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effectLst/>
                        </a:rPr>
                        <a:t>7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effectLst/>
                        </a:rPr>
                        <a:t>17 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2018 г.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</a:rPr>
                        <a:t>19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</a:rPr>
                        <a:t>7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5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2019 г.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</a:rPr>
                        <a:t>17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endParaRPr lang="ru-RU" sz="2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19646" y="1893707"/>
            <a:ext cx="96942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AutoNum type="arabicPeriod"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категории риска ОО                  высокий риск;</a:t>
            </a:r>
          </a:p>
          <a:p>
            <a:pPr algn="just" eaLnBrk="1" hangingPunct="1">
              <a:defRPr/>
            </a:pPr>
            <a:endParaRPr lang="ru-RU" sz="11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 Включение в план проведения плановых проверок.             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5" name="Picture 13" descr="https://morozofkk.ru/uploads/posts/2019-02/1549272783_15492727227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7" y="1119158"/>
            <a:ext cx="1591214" cy="16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s://4brain.ru/project/images/3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18840" r="65061" b="17426"/>
          <a:stretch/>
        </p:blipFill>
        <p:spPr bwMode="auto">
          <a:xfrm>
            <a:off x="585250" y="2933205"/>
            <a:ext cx="938150" cy="18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205" y="985539"/>
            <a:ext cx="9419812" cy="9825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Принимаемые меры в отношении ОО с необъективными результатами ВПР: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828310" y="2015911"/>
            <a:ext cx="676894" cy="24072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800" y="1002047"/>
            <a:ext cx="11194472" cy="60575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проверок в отношении ОО с необъективными результатами ВПР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6323" y="3188524"/>
            <a:ext cx="583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Низкие результаты по математике и русскому языку  установлено во всех проверенных школах с необъективными результатами ВПР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16-конечная звезда 3"/>
          <p:cNvSpPr/>
          <p:nvPr/>
        </p:nvSpPr>
        <p:spPr>
          <a:xfrm>
            <a:off x="3293041" y="4833257"/>
            <a:ext cx="4013858" cy="1713280"/>
          </a:xfrm>
          <a:prstGeom prst="star1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/>
              <a:t>Подтвердилось завышение оценок и необъективные результаты ВПР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5729" y="1477879"/>
            <a:ext cx="428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Количество проверенных ОО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047013" y="4191989"/>
            <a:ext cx="505914" cy="51063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983842" y="1939544"/>
            <a:ext cx="10412584" cy="1843804"/>
            <a:chOff x="983842" y="1852551"/>
            <a:chExt cx="10412584" cy="184380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983842" y="2185060"/>
              <a:ext cx="10412584" cy="1511295"/>
              <a:chOff x="1039189" y="4037610"/>
              <a:chExt cx="10412584" cy="1511295"/>
            </a:xfrm>
          </p:grpSpPr>
          <p:sp>
            <p:nvSpPr>
              <p:cNvPr id="9" name="Блок-схема: альтернативный процесс 8"/>
              <p:cNvSpPr/>
              <p:nvPr/>
            </p:nvSpPr>
            <p:spPr>
              <a:xfrm>
                <a:off x="1039189" y="4049487"/>
                <a:ext cx="2244437" cy="760020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 г. –7 </a:t>
                </a:r>
              </a:p>
            </p:txBody>
          </p:sp>
          <p:sp>
            <p:nvSpPr>
              <p:cNvPr id="26" name="Блок-схема: альтернативный процесс 25"/>
              <p:cNvSpPr/>
              <p:nvPr/>
            </p:nvSpPr>
            <p:spPr>
              <a:xfrm>
                <a:off x="3749963" y="4037612"/>
                <a:ext cx="2244437" cy="760020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24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Блок-схема: альтернативный процесс 26"/>
              <p:cNvSpPr/>
              <p:nvPr/>
            </p:nvSpPr>
            <p:spPr>
              <a:xfrm>
                <a:off x="6582889" y="4037612"/>
                <a:ext cx="2244437" cy="760020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15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Блок-схема: альтернативный процесс 28"/>
              <p:cNvSpPr/>
              <p:nvPr/>
            </p:nvSpPr>
            <p:spPr>
              <a:xfrm>
                <a:off x="9068719" y="4037610"/>
                <a:ext cx="2383054" cy="1511295"/>
              </a:xfrm>
              <a:prstGeom prst="flowChartAlternateProcess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>
                <a:normAutofit lnSpcReduction="10000"/>
              </a:bodyPr>
              <a:lstStyle/>
              <a:p>
                <a:pPr algn="ctr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.:</a:t>
                </a:r>
              </a:p>
              <a:p>
                <a:pPr algn="ctr"/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01.03.2020 – 1;</a:t>
                </a:r>
              </a:p>
              <a:p>
                <a:pPr algn="ctr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(будут проверены до 31.12.2020 – 13)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2" name="Прямая со стрелкой 21"/>
            <p:cNvCxnSpPr/>
            <p:nvPr/>
          </p:nvCxnSpPr>
          <p:spPr>
            <a:xfrm flipH="1">
              <a:off x="2814454" y="1852551"/>
              <a:ext cx="1721920" cy="332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5413230" y="1852551"/>
              <a:ext cx="0" cy="344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7230155" y="1852551"/>
              <a:ext cx="0" cy="344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8039595" y="1852551"/>
              <a:ext cx="1080654" cy="332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ыноска со стрелкой вниз 5"/>
          <p:cNvSpPr/>
          <p:nvPr/>
        </p:nvSpPr>
        <p:spPr>
          <a:xfrm>
            <a:off x="3386477" y="2042555"/>
            <a:ext cx="4979771" cy="768793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Выявлено несоответствие </a:t>
            </a:r>
            <a:r>
              <a:rPr lang="ru-RU" b="1" dirty="0">
                <a:solidFill>
                  <a:srgbClr val="FF0000"/>
                </a:solidFill>
              </a:rPr>
              <a:t>содержания и качества </a:t>
            </a:r>
            <a:r>
              <a:rPr lang="ru-RU" dirty="0"/>
              <a:t>подготовки обучающихся ФГОС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002047"/>
            <a:ext cx="11606150" cy="60575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проверок в отношении ОО с необъективными результатами ВПР  также принята мера,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предусмотренная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9 ст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93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29.12.2012 г. № 273-ФЗ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образовании в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Федерации»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365877" y="2811349"/>
            <a:ext cx="5338900" cy="50186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Приостановлено действие государственной аккредитации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92871" y="4458066"/>
            <a:ext cx="199971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Каа-Хемский</a:t>
            </a:r>
            <a:r>
              <a:rPr lang="ru-RU" dirty="0" smtClean="0"/>
              <a:t>: СОШ с. </a:t>
            </a:r>
            <a:r>
              <a:rPr lang="ru-RU" dirty="0" err="1" smtClean="0"/>
              <a:t>Суг-Бажы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283627" y="4365734"/>
            <a:ext cx="379286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Барун-Хемчикский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МБОУ </a:t>
            </a:r>
            <a:r>
              <a:rPr lang="ru-RU" dirty="0"/>
              <a:t>СОШ </a:t>
            </a:r>
            <a:r>
              <a:rPr lang="ru-RU" dirty="0" err="1"/>
              <a:t>с.Дон-Терезин</a:t>
            </a:r>
            <a:r>
              <a:rPr lang="ru-RU" dirty="0"/>
              <a:t>;</a:t>
            </a:r>
          </a:p>
          <a:p>
            <a:r>
              <a:rPr lang="ru-RU" b="1" dirty="0" err="1" smtClean="0"/>
              <a:t>Кызылский</a:t>
            </a:r>
            <a:r>
              <a:rPr lang="ru-RU" dirty="0" smtClean="0"/>
              <a:t>: </a:t>
            </a:r>
            <a:r>
              <a:rPr lang="ru-RU" dirty="0"/>
              <a:t>СОШ № 2 </a:t>
            </a:r>
            <a:r>
              <a:rPr lang="ru-RU" dirty="0" err="1"/>
              <a:t>пгт.Каа-Хем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b="1" dirty="0" smtClean="0"/>
              <a:t>Пий-</a:t>
            </a:r>
            <a:r>
              <a:rPr lang="ru-RU" b="1" dirty="0" err="1" smtClean="0"/>
              <a:t>Хемский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МБОУ </a:t>
            </a:r>
            <a:r>
              <a:rPr lang="ru-RU" dirty="0" err="1"/>
              <a:t>Тарлагская</a:t>
            </a:r>
            <a:r>
              <a:rPr lang="ru-RU" dirty="0"/>
              <a:t> </a:t>
            </a:r>
            <a:r>
              <a:rPr lang="ru-RU" dirty="0" smtClean="0"/>
              <a:t>СОШ;</a:t>
            </a:r>
          </a:p>
          <a:p>
            <a:r>
              <a:rPr lang="ru-RU" b="1" dirty="0" err="1"/>
              <a:t>Тандинский</a:t>
            </a:r>
            <a:r>
              <a:rPr lang="ru-RU" dirty="0"/>
              <a:t>: СОШ </a:t>
            </a:r>
            <a:r>
              <a:rPr lang="ru-RU" dirty="0" err="1"/>
              <a:t>с.Успенка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СОШ </a:t>
            </a:r>
            <a:r>
              <a:rPr lang="ru-RU" dirty="0"/>
              <a:t>с. </a:t>
            </a:r>
            <a:r>
              <a:rPr lang="ru-RU" dirty="0" smtClean="0"/>
              <a:t>Сосновка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538817" y="3313216"/>
            <a:ext cx="617547" cy="358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027719" y="3313216"/>
            <a:ext cx="677058" cy="3042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196" name="Выноска со стрелкой вниз 8195"/>
          <p:cNvSpPr/>
          <p:nvPr/>
        </p:nvSpPr>
        <p:spPr>
          <a:xfrm>
            <a:off x="617517" y="3625090"/>
            <a:ext cx="2792772" cy="733045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из 7 (14,8%)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Выноска со стрелкой вниз 40"/>
          <p:cNvSpPr/>
          <p:nvPr/>
        </p:nvSpPr>
        <p:spPr>
          <a:xfrm>
            <a:off x="4434655" y="3617492"/>
            <a:ext cx="2892420" cy="74064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 из 24 (20,8%)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>
            <a:off x="8280192" y="3617493"/>
            <a:ext cx="3013241" cy="74064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 из 15 (46,6%)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848109" y="3313216"/>
            <a:ext cx="0" cy="3118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204" name="Блок-схема: процесс 8203"/>
          <p:cNvSpPr/>
          <p:nvPr/>
        </p:nvSpPr>
        <p:spPr>
          <a:xfrm>
            <a:off x="7327075" y="4340544"/>
            <a:ext cx="4548250" cy="2321403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/>
              <a:t>На 01.03.2020 г</a:t>
            </a:r>
            <a:r>
              <a:rPr lang="ru-RU" dirty="0" smtClean="0"/>
              <a:t>.:</a:t>
            </a:r>
          </a:p>
          <a:p>
            <a:r>
              <a:rPr lang="ru-RU" b="1" dirty="0" err="1"/>
              <a:t>Улуг-Хемский</a:t>
            </a:r>
            <a:r>
              <a:rPr lang="ru-RU" dirty="0"/>
              <a:t>: СОШ с. Кок-</a:t>
            </a:r>
            <a:r>
              <a:rPr lang="ru-RU" dirty="0" err="1"/>
              <a:t>Чыраанский</a:t>
            </a:r>
            <a:r>
              <a:rPr lang="ru-RU" dirty="0"/>
              <a:t>;</a:t>
            </a:r>
            <a:r>
              <a:rPr lang="ru-RU" b="1" dirty="0"/>
              <a:t> </a:t>
            </a:r>
          </a:p>
          <a:p>
            <a:r>
              <a:rPr lang="ru-RU" b="1" dirty="0" err="1" smtClean="0"/>
              <a:t>Дзун-Хемчик</a:t>
            </a:r>
            <a:r>
              <a:rPr lang="ru-RU" dirty="0"/>
              <a:t>: МБОУ </a:t>
            </a:r>
            <a:r>
              <a:rPr lang="ru-RU" dirty="0" err="1"/>
              <a:t>Теве-Хаинская</a:t>
            </a:r>
            <a:r>
              <a:rPr lang="ru-RU" dirty="0"/>
              <a:t> СОШ;</a:t>
            </a:r>
          </a:p>
          <a:p>
            <a:r>
              <a:rPr lang="ru-RU" b="1" dirty="0" err="1" smtClean="0"/>
              <a:t>Каа-Хемский</a:t>
            </a:r>
            <a:r>
              <a:rPr lang="ru-RU" dirty="0"/>
              <a:t>: СОШ с. </a:t>
            </a:r>
            <a:r>
              <a:rPr lang="ru-RU" dirty="0" err="1"/>
              <a:t>Суг-Бажы</a:t>
            </a:r>
            <a:r>
              <a:rPr lang="ru-RU" dirty="0"/>
              <a:t>;</a:t>
            </a:r>
          </a:p>
          <a:p>
            <a:r>
              <a:rPr lang="ru-RU" b="1" dirty="0" smtClean="0"/>
              <a:t>Бай-</a:t>
            </a:r>
            <a:r>
              <a:rPr lang="ru-RU" b="1" dirty="0" err="1" smtClean="0"/>
              <a:t>Тайгинский</a:t>
            </a:r>
            <a:r>
              <a:rPr lang="ru-RU" dirty="0"/>
              <a:t>: </a:t>
            </a:r>
            <a:r>
              <a:rPr lang="ru-RU" sz="1600" dirty="0" smtClean="0"/>
              <a:t>МБОУ </a:t>
            </a:r>
            <a:r>
              <a:rPr lang="ru-RU" sz="1600" dirty="0"/>
              <a:t>Бай-</a:t>
            </a:r>
            <a:r>
              <a:rPr lang="ru-RU" sz="1600" dirty="0" err="1"/>
              <a:t>Талская</a:t>
            </a:r>
            <a:r>
              <a:rPr lang="ru-RU" sz="1600" dirty="0"/>
              <a:t>  СОШ</a:t>
            </a:r>
          </a:p>
          <a:p>
            <a:r>
              <a:rPr lang="ru-RU" b="1" dirty="0" err="1" smtClean="0"/>
              <a:t>Чеди-Хольский</a:t>
            </a:r>
            <a:r>
              <a:rPr lang="ru-RU" dirty="0"/>
              <a:t>: МБОУ ООШ </a:t>
            </a:r>
            <a:r>
              <a:rPr lang="ru-RU" dirty="0" err="1"/>
              <a:t>с.Шанчы</a:t>
            </a:r>
            <a:r>
              <a:rPr lang="ru-RU" dirty="0"/>
              <a:t>;</a:t>
            </a:r>
          </a:p>
          <a:p>
            <a:r>
              <a:rPr lang="ru-RU" b="1" dirty="0" err="1" smtClean="0"/>
              <a:t>Тандинский</a:t>
            </a:r>
            <a:r>
              <a:rPr lang="ru-RU" dirty="0" err="1" smtClean="0"/>
              <a:t>:СОШ</a:t>
            </a:r>
            <a:r>
              <a:rPr lang="ru-RU" dirty="0" smtClean="0"/>
              <a:t> </a:t>
            </a:r>
            <a:r>
              <a:rPr lang="ru-RU" dirty="0"/>
              <a:t>с. </a:t>
            </a:r>
            <a:r>
              <a:rPr lang="ru-RU" dirty="0" smtClean="0"/>
              <a:t>Балгазын;</a:t>
            </a:r>
          </a:p>
          <a:p>
            <a:r>
              <a:rPr lang="ru-RU" b="1" dirty="0" err="1"/>
              <a:t>Ресучреждение</a:t>
            </a:r>
            <a:r>
              <a:rPr lang="ru-RU" dirty="0"/>
              <a:t>: ГБОУ </a:t>
            </a:r>
            <a:r>
              <a:rPr lang="ru-RU" dirty="0" smtClean="0"/>
              <a:t>РООМХШИ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2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Объект 2"/>
          <p:cNvSpPr txBox="1">
            <a:spLocks/>
          </p:cNvSpPr>
          <p:nvPr/>
        </p:nvSpPr>
        <p:spPr bwMode="auto">
          <a:xfrm>
            <a:off x="3633788" y="1319213"/>
            <a:ext cx="82534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3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15376" y="1398544"/>
            <a:ext cx="10156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Ответственность за необъективную оценку ВПР несут учителя и директора тех школ, где результаты завышаются.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374238" y="2660428"/>
            <a:ext cx="1024318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28 (ч.7) Федерального закона от 29.12.2012 № 273-ФЗ «Об образовании в Российской Федерации»: 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2800" b="1" dirty="0" smtClean="0"/>
              <a:t>Образовательная </a:t>
            </a:r>
            <a:r>
              <a:rPr lang="ru-RU" sz="2800" b="1" dirty="0"/>
              <a:t>организация несет ответственность в установленном законодательством Российской Федерации порядке за невыполнение или ненадлежащее выполнение функций, отнесенных к ее компетенции, за </a:t>
            </a:r>
            <a:r>
              <a:rPr lang="ru-RU" sz="2800" b="1" dirty="0" smtClean="0"/>
              <a:t>реализацию не в полном объеме образовательных программ в соответствии с учебным планом, качество </a:t>
            </a:r>
            <a:r>
              <a:rPr lang="ru-RU" sz="2800" b="1" dirty="0"/>
              <a:t>образования своих </a:t>
            </a:r>
            <a:r>
              <a:rPr lang="ru-RU" sz="2800" b="1" dirty="0" smtClean="0"/>
              <a:t>выпускников...</a:t>
            </a:r>
            <a:endParaRPr lang="ru-RU" sz="2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51000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6613" y="273050"/>
            <a:ext cx="10363200" cy="1042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474663" y="2528682"/>
            <a:ext cx="11401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600" b="1" dirty="0">
                <a:solidFill>
                  <a:srgbClr val="002060"/>
                </a:solidFill>
              </a:rPr>
              <a:t>Спасибо </a:t>
            </a:r>
          </a:p>
          <a:p>
            <a:pPr algn="ctr" eaLnBrk="1" hangingPunct="1"/>
            <a:r>
              <a:rPr lang="ru-RU" altLang="ru-RU" sz="6600" b="1" dirty="0">
                <a:solidFill>
                  <a:srgbClr val="002060"/>
                </a:solidFill>
              </a:rPr>
              <a:t>за внимание!</a:t>
            </a:r>
          </a:p>
        </p:txBody>
      </p:sp>
      <p:pic>
        <p:nvPicPr>
          <p:cNvPr id="9" name="Рисунок 8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856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7075" y="1616075"/>
            <a:ext cx="7159625" cy="4333875"/>
          </a:xfrm>
        </p:spPr>
        <p:txBody>
          <a:bodyPr/>
          <a:lstStyle/>
          <a:p>
            <a:pPr algn="just" eaLnBrk="1" hangingPunct="1"/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«….. </a:t>
            </a:r>
            <a:r>
              <a:rPr lang="ru-RU" alt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нас очень важно, чтобы Всероссийские проверочные работы проходили объективно, а каждый учитель ставил заслуженные оценки…..»</a:t>
            </a:r>
          </a:p>
          <a:p>
            <a:pPr algn="just" eaLnBrk="1" hangingPunct="1"/>
            <a:r>
              <a:rPr lang="ru-RU" altLang="ru-RU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Врио руководителя Рособрнадзора Анзор Музаев  (Республика Северная Осетия-Алания, 18 февраля 2020 года).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6613" y="273050"/>
            <a:ext cx="10363200" cy="1042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Объект 2"/>
          <p:cNvSpPr txBox="1">
            <a:spLocks/>
          </p:cNvSpPr>
          <p:nvPr/>
        </p:nvSpPr>
        <p:spPr bwMode="auto">
          <a:xfrm>
            <a:off x="3633788" y="1319213"/>
            <a:ext cx="82534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3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856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2" descr="Музаев Анзор Ахмедови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562100"/>
            <a:ext cx="39909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938" y="1211263"/>
            <a:ext cx="11434762" cy="5343525"/>
          </a:xfrm>
        </p:spPr>
        <p:txBody>
          <a:bodyPr/>
          <a:lstStyle/>
          <a:p>
            <a:pPr algn="l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от 27.12.2019г. №1746</a:t>
            </a:r>
          </a:p>
          <a:p>
            <a:pPr algn="l">
              <a:defRPr/>
            </a:pPr>
            <a:r>
              <a:rPr lang="ru-RU" sz="3600" dirty="0" smtClean="0">
                <a:hlinkClick r:id="rId2"/>
              </a:rPr>
              <a:t>http://coko95.ru/images/Docs/Приказ_и_график.pdf</a:t>
            </a:r>
            <a:endParaRPr lang="ru-RU" sz="3600" dirty="0" smtClean="0"/>
          </a:p>
          <a:p>
            <a:pPr algn="l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 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10.02.2020  № 13-35</a:t>
            </a:r>
          </a:p>
          <a:p>
            <a:pPr algn="l">
              <a:defRPr/>
            </a:pPr>
            <a:r>
              <a:rPr lang="ru-RU" sz="2400" dirty="0" smtClean="0">
                <a:hlinkClick r:id="rId3"/>
              </a:rPr>
              <a:t>http://obrnadzor.gov.ru/common/upload/doc_list/PDF_2020-02-10_1.PDF</a:t>
            </a:r>
            <a:endParaRPr lang="ru-RU" sz="2400" dirty="0" smtClean="0"/>
          </a:p>
          <a:p>
            <a:pPr algn="just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и описания проверочных работ для проведения ВПР в 2020 году — на сайте Федеральный институт оценки качества образования (ФИОКО) :</a:t>
            </a:r>
          </a:p>
          <a:p>
            <a:pPr algn="l">
              <a:defRPr/>
            </a:pPr>
            <a:r>
              <a:rPr lang="ru-RU" sz="2400" dirty="0" smtClean="0">
                <a:hlinkClick r:id="rId4"/>
              </a:rPr>
              <a:t>https://fioco.ru/obraztsi_i_opisaniya_proverochnyh_rabot_2020</a:t>
            </a:r>
            <a:endParaRPr lang="ru-RU" sz="2400" dirty="0" smtClean="0"/>
          </a:p>
          <a:p>
            <a:pPr algn="l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в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hlinkClick r:id="rId5"/>
              </a:rPr>
              <a:t>ФИОКО о ВПР</a:t>
            </a:r>
            <a:r>
              <a:rPr lang="ru-RU" sz="2400" dirty="0" smtClean="0"/>
              <a:t>,   </a:t>
            </a:r>
            <a:r>
              <a:rPr lang="ru-RU" sz="2400" dirty="0" smtClean="0">
                <a:hlinkClick r:id="rId6"/>
              </a:rPr>
              <a:t>Пишем ВПР — 2020</a:t>
            </a:r>
            <a:endParaRPr lang="ru-RU" sz="2400" dirty="0" smtClean="0"/>
          </a:p>
          <a:p>
            <a:pPr algn="just" eaLnBrk="1" hangingPunct="1">
              <a:defRPr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6613" y="273050"/>
            <a:ext cx="10363200" cy="10429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Объект 2"/>
          <p:cNvSpPr txBox="1">
            <a:spLocks/>
          </p:cNvSpPr>
          <p:nvPr/>
        </p:nvSpPr>
        <p:spPr bwMode="auto">
          <a:xfrm>
            <a:off x="3633788" y="1319213"/>
            <a:ext cx="82534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3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9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856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938" y="1068388"/>
            <a:ext cx="11434762" cy="54864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Осуществление контроля за проведением ВПР </a:t>
            </a:r>
          </a:p>
          <a:p>
            <a:r>
              <a:rPr lang="ru-RU" alt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 </a:t>
            </a: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вправе:            	</a:t>
            </a:r>
            <a:r>
              <a:rPr lang="ru-RU" alt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направлять </a:t>
            </a: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независимых  наблюдателей  в  образовательную  организацию  на  всех этапах ВПР:  от получения  и  тиражирования  материалов  ВПР  до  внесения  результатов  в  ФИС  ОКО;</a:t>
            </a:r>
          </a:p>
          <a:p>
            <a:pPr algn="just"/>
            <a:r>
              <a:rPr lang="ru-RU" alt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получать</a:t>
            </a: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доступ  к  работам  участников  ВПР  и  отчетным  формам  по  итогам  проверки, проводить  анализ  объективности  проведенной  проверки  в  соответствии  с системой  оценивания  отдельных  заданий  и  проверочных  работ  в  целом, перепроверку  отдельных  работ  с  привлечением  специалистов  в  сфере  образования, обладающих  необходимыми  знаниями  для  участия  в  проверке  работ, не  являющихся  сотрудниками  данной  организации;в сл</a:t>
            </a:r>
            <a:r>
              <a:rPr lang="ru-RU" alt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учаях  выявления  фактов  умышленного  искажения  результатов  ВПР</a:t>
            </a:r>
            <a:r>
              <a:rPr lang="ru-RU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информировать  учредителя  для  принятия  при  необходимости  управленческих  решений  в  отношении  должностных  лиц, допустивших  ненадлежащее  исполнение  служебных  обязанностей.</a:t>
            </a:r>
          </a:p>
          <a:p>
            <a:pPr algn="just" eaLnBrk="1" hangingPunct="1"/>
            <a:endParaRPr lang="ru-RU" altLang="ru-RU" sz="20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Объект 2"/>
          <p:cNvSpPr txBox="1">
            <a:spLocks/>
          </p:cNvSpPr>
          <p:nvPr/>
        </p:nvSpPr>
        <p:spPr bwMode="auto">
          <a:xfrm>
            <a:off x="3633788" y="1319213"/>
            <a:ext cx="82534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3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8565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6136" y="1561505"/>
            <a:ext cx="9419812" cy="67728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выявления необъективности ВПР: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60513" y="2496327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buAutoNum type="arabicPeriod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Завышенные результаты;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Несоответствие результатов и школьных отметок;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Резкое изменение результатов от 2018 к 2019 году (соседние параллели).               </a:t>
            </a:r>
          </a:p>
        </p:txBody>
      </p:sp>
      <p:pic>
        <p:nvPicPr>
          <p:cNvPr id="12" name="Picture 2" descr="C:\Users\Shagurina\Desktop\ПРЕЗЕНТАЦИИ\vpr20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996" y="1182230"/>
            <a:ext cx="1876662" cy="105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 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938" y="1068388"/>
            <a:ext cx="11434762" cy="5486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завышения результатов: 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организации, в которых результат выполнения ВПР оказался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заметно выше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результата по региону, при этом школа не является лицеем или гимназией с углубленным изучением данных предметов, и полученные результаты не подтверждаются высокими баллами ЕГЭ у выпускников 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средних процентов выполнения каждого задания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обучающимися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показывает, что простые задания делают хуже, чем в среднем по региону, а сложные лучше, следовательно -  школьникам помогали справиться с более сложными заданиями.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1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Количество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 с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необъективными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результатами ВПР за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года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5963" y="10755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12800" y="1304925"/>
            <a:ext cx="209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2017 год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7724" y="1304924"/>
            <a:ext cx="209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2019 год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735125" y="1954502"/>
            <a:ext cx="2873828" cy="755389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24 </a:t>
            </a:r>
            <a:endParaRPr lang="ru-RU" sz="5400" b="1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4227616" y="1954502"/>
            <a:ext cx="2873828" cy="755389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19 </a:t>
            </a:r>
            <a:endParaRPr lang="ru-RU" sz="5400" b="1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7825839" y="1975936"/>
            <a:ext cx="2873828" cy="75539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17</a:t>
            </a:r>
            <a:endParaRPr lang="ru-RU" sz="5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34947" y="1304925"/>
            <a:ext cx="209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2018 </a:t>
            </a:r>
            <a:r>
              <a:rPr lang="ru-RU" sz="3600" b="1" dirty="0" smtClean="0">
                <a:solidFill>
                  <a:schemeClr val="tx2"/>
                </a:solidFill>
              </a:rPr>
              <a:t>год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7277" y="2763841"/>
            <a:ext cx="305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том числе 6 школ повторно к 2017 году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6473" y="2807001"/>
            <a:ext cx="3562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том числе 10 школ повторно, из них  к 2018 году -  6;</a:t>
            </a:r>
          </a:p>
          <a:p>
            <a:r>
              <a:rPr lang="ru-RU" b="1" dirty="0"/>
              <a:t>к</a:t>
            </a:r>
            <a:r>
              <a:rPr lang="ru-RU" b="1" dirty="0" smtClean="0"/>
              <a:t> 2017 году – 4.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08953" y="3758743"/>
            <a:ext cx="3847605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Дзун-Хемчик</a:t>
            </a:r>
            <a:r>
              <a:rPr lang="ru-RU" dirty="0" smtClean="0"/>
              <a:t>: </a:t>
            </a:r>
            <a:r>
              <a:rPr lang="ru-RU" sz="1700" dirty="0" err="1" smtClean="0"/>
              <a:t>Чыраа-Бажинская</a:t>
            </a:r>
            <a:r>
              <a:rPr lang="ru-RU" sz="1700" dirty="0" smtClean="0"/>
              <a:t> СОШ;</a:t>
            </a:r>
          </a:p>
          <a:p>
            <a:r>
              <a:rPr lang="ru-RU" b="1" dirty="0" err="1" smtClean="0"/>
              <a:t>Каа-Хемский</a:t>
            </a:r>
            <a:r>
              <a:rPr lang="ru-RU" dirty="0" smtClean="0"/>
              <a:t>: СОШ с. </a:t>
            </a:r>
            <a:r>
              <a:rPr lang="ru-RU" dirty="0" err="1" smtClean="0"/>
              <a:t>Суг-Бажы</a:t>
            </a:r>
            <a:r>
              <a:rPr lang="ru-RU" dirty="0" smtClean="0"/>
              <a:t>;</a:t>
            </a:r>
          </a:p>
          <a:p>
            <a:r>
              <a:rPr lang="ru-RU" b="1" dirty="0" err="1" smtClean="0"/>
              <a:t>Кызылский</a:t>
            </a:r>
            <a:r>
              <a:rPr lang="ru-RU" dirty="0" smtClean="0"/>
              <a:t>: СОШ № 2 </a:t>
            </a:r>
            <a:r>
              <a:rPr lang="ru-RU" dirty="0" err="1" smtClean="0"/>
              <a:t>пгт.Каа-Хем</a:t>
            </a:r>
            <a:r>
              <a:rPr lang="ru-RU" dirty="0" smtClean="0"/>
              <a:t>;</a:t>
            </a:r>
          </a:p>
          <a:p>
            <a:r>
              <a:rPr lang="ru-RU" b="1" dirty="0" err="1" smtClean="0"/>
              <a:t>Тандинский</a:t>
            </a:r>
            <a:r>
              <a:rPr lang="ru-RU" dirty="0" smtClean="0"/>
              <a:t>: СОШ с. Балгазын;</a:t>
            </a:r>
          </a:p>
          <a:p>
            <a:r>
              <a:rPr lang="ru-RU" b="1" dirty="0" err="1" smtClean="0"/>
              <a:t>г.Ак-Довурак</a:t>
            </a:r>
            <a:r>
              <a:rPr lang="ru-RU" b="1" dirty="0" smtClean="0"/>
              <a:t>:</a:t>
            </a:r>
            <a:r>
              <a:rPr lang="ru-RU" dirty="0" smtClean="0"/>
              <a:t> СОШ № 4;</a:t>
            </a:r>
          </a:p>
          <a:p>
            <a:r>
              <a:rPr lang="ru-RU" b="1" dirty="0" smtClean="0"/>
              <a:t>г. Кызыл</a:t>
            </a:r>
            <a:r>
              <a:rPr lang="ru-RU" dirty="0" smtClean="0"/>
              <a:t>: СОШ № 4.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21005" y="3733533"/>
            <a:ext cx="400182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Дзун-Хемчик</a:t>
            </a:r>
            <a:r>
              <a:rPr lang="ru-RU" dirty="0" smtClean="0"/>
              <a:t>: </a:t>
            </a:r>
            <a:r>
              <a:rPr lang="ru-RU" sz="1600" dirty="0" err="1" smtClean="0"/>
              <a:t>Чыргакинская</a:t>
            </a:r>
            <a:r>
              <a:rPr lang="ru-RU" sz="1600" dirty="0" smtClean="0"/>
              <a:t> СОШ;</a:t>
            </a:r>
          </a:p>
          <a:p>
            <a:r>
              <a:rPr lang="ru-RU" b="1" dirty="0" smtClean="0"/>
              <a:t>Бай-</a:t>
            </a:r>
            <a:r>
              <a:rPr lang="ru-RU" b="1" dirty="0" err="1" smtClean="0"/>
              <a:t>Тайгинский</a:t>
            </a:r>
            <a:r>
              <a:rPr lang="ru-RU" dirty="0" smtClean="0"/>
              <a:t>: </a:t>
            </a:r>
            <a:r>
              <a:rPr lang="ru-RU" sz="1600" dirty="0" smtClean="0"/>
              <a:t>Кара-</a:t>
            </a:r>
            <a:r>
              <a:rPr lang="ru-RU" sz="1600" dirty="0" err="1" smtClean="0"/>
              <a:t>Хольская</a:t>
            </a:r>
            <a:r>
              <a:rPr lang="ru-RU" sz="1600" dirty="0" smtClean="0"/>
              <a:t> СОШ;</a:t>
            </a:r>
          </a:p>
          <a:p>
            <a:r>
              <a:rPr lang="ru-RU" b="1" dirty="0" err="1" smtClean="0"/>
              <a:t>Кызылский</a:t>
            </a:r>
            <a:r>
              <a:rPr lang="ru-RU" dirty="0" smtClean="0"/>
              <a:t>: </a:t>
            </a:r>
            <a:r>
              <a:rPr lang="ru-RU" sz="1600" dirty="0" err="1" smtClean="0"/>
              <a:t>Ээрбекская</a:t>
            </a:r>
            <a:r>
              <a:rPr lang="ru-RU" sz="1600" dirty="0" smtClean="0"/>
              <a:t> СОШ;</a:t>
            </a:r>
          </a:p>
          <a:p>
            <a:r>
              <a:rPr lang="ru-RU" b="1" dirty="0" err="1" smtClean="0"/>
              <a:t>Улуг-Хемский</a:t>
            </a:r>
            <a:r>
              <a:rPr lang="ru-RU" dirty="0" smtClean="0"/>
              <a:t>: </a:t>
            </a:r>
            <a:r>
              <a:rPr lang="ru-RU" sz="1600" dirty="0" smtClean="0"/>
              <a:t>СОШ с. Кок-</a:t>
            </a:r>
            <a:r>
              <a:rPr lang="ru-RU" sz="1600" dirty="0" err="1" smtClean="0"/>
              <a:t>Чыраанский</a:t>
            </a:r>
            <a:r>
              <a:rPr lang="ru-RU" sz="1600" dirty="0" smtClean="0"/>
              <a:t>;</a:t>
            </a:r>
            <a:endParaRPr lang="ru-RU" dirty="0" smtClean="0"/>
          </a:p>
          <a:p>
            <a:r>
              <a:rPr lang="ru-RU" b="1" dirty="0" smtClean="0"/>
              <a:t>г. Кызыл</a:t>
            </a:r>
            <a:r>
              <a:rPr lang="ru-RU" dirty="0" smtClean="0"/>
              <a:t>: </a:t>
            </a:r>
            <a:r>
              <a:rPr lang="ru-RU" sz="1700" dirty="0" smtClean="0"/>
              <a:t>Лицей № 16;</a:t>
            </a:r>
          </a:p>
          <a:p>
            <a:r>
              <a:rPr lang="ru-RU" b="1" dirty="0" err="1" smtClean="0"/>
              <a:t>Ресучреждение</a:t>
            </a:r>
            <a:r>
              <a:rPr lang="ru-RU" dirty="0" smtClean="0"/>
              <a:t>: </a:t>
            </a:r>
            <a:r>
              <a:rPr lang="ru-RU" sz="1700" dirty="0" smtClean="0"/>
              <a:t>ГБОУ  РШИ «ТКК»</a:t>
            </a:r>
            <a:endParaRPr lang="ru-RU" sz="1700" dirty="0"/>
          </a:p>
        </p:txBody>
      </p:sp>
      <p:sp>
        <p:nvSpPr>
          <p:cNvPr id="24" name="TextBox 23"/>
          <p:cNvSpPr txBox="1"/>
          <p:nvPr/>
        </p:nvSpPr>
        <p:spPr>
          <a:xfrm>
            <a:off x="7921005" y="5633406"/>
            <a:ext cx="4001821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Тандинский</a:t>
            </a:r>
            <a:r>
              <a:rPr lang="ru-RU" sz="2000" dirty="0" smtClean="0"/>
              <a:t>: </a:t>
            </a:r>
            <a:r>
              <a:rPr lang="ru-RU" sz="1600" dirty="0" smtClean="0"/>
              <a:t>СОШ </a:t>
            </a:r>
            <a:r>
              <a:rPr lang="ru-RU" sz="1600" dirty="0" err="1" smtClean="0"/>
              <a:t>с.Успенка</a:t>
            </a:r>
            <a:r>
              <a:rPr lang="ru-RU" sz="1600" dirty="0" smtClean="0"/>
              <a:t>, с. Сосновка;</a:t>
            </a:r>
            <a:endParaRPr lang="ru-RU" sz="2000" dirty="0" smtClean="0"/>
          </a:p>
          <a:p>
            <a:r>
              <a:rPr lang="ru-RU" sz="1600" b="1" dirty="0" smtClean="0"/>
              <a:t>Тес-</a:t>
            </a:r>
            <a:r>
              <a:rPr lang="ru-RU" sz="1600" b="1" dirty="0" err="1" smtClean="0"/>
              <a:t>Хемский</a:t>
            </a:r>
            <a:r>
              <a:rPr lang="ru-RU" sz="1600" dirty="0" smtClean="0"/>
              <a:t> – 1: СОШ № 1 с. Самагалтай;</a:t>
            </a:r>
          </a:p>
          <a:p>
            <a:r>
              <a:rPr lang="ru-RU" sz="1600" b="1" dirty="0" err="1" smtClean="0"/>
              <a:t>Эрзинский</a:t>
            </a:r>
            <a:r>
              <a:rPr lang="ru-RU" sz="1600" dirty="0" smtClean="0"/>
              <a:t> – 1: Кызыл-</a:t>
            </a:r>
            <a:r>
              <a:rPr lang="ru-RU" sz="1600" dirty="0" err="1" smtClean="0"/>
              <a:t>Сылдысская</a:t>
            </a:r>
            <a:r>
              <a:rPr lang="ru-RU" sz="1600" dirty="0" smtClean="0"/>
              <a:t> СОШ.</a:t>
            </a:r>
          </a:p>
        </p:txBody>
      </p:sp>
      <p:cxnSp>
        <p:nvCxnSpPr>
          <p:cNvPr id="50" name="Прямая со стрелкой 49"/>
          <p:cNvCxnSpPr>
            <a:stCxn id="7" idx="0"/>
          </p:cNvCxnSpPr>
          <p:nvPr/>
        </p:nvCxnSpPr>
        <p:spPr>
          <a:xfrm flipH="1" flipV="1">
            <a:off x="2600697" y="2762795"/>
            <a:ext cx="2932059" cy="995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" idx="0"/>
          </p:cNvCxnSpPr>
          <p:nvPr/>
        </p:nvCxnSpPr>
        <p:spPr>
          <a:xfrm flipV="1">
            <a:off x="5532756" y="3343595"/>
            <a:ext cx="0" cy="415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10069129" y="3343595"/>
            <a:ext cx="1" cy="389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24" idx="1"/>
          </p:cNvCxnSpPr>
          <p:nvPr/>
        </p:nvCxnSpPr>
        <p:spPr>
          <a:xfrm flipH="1">
            <a:off x="2078182" y="6079682"/>
            <a:ext cx="584282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45" name="Прямая со стрелкой 6144"/>
          <p:cNvCxnSpPr/>
          <p:nvPr/>
        </p:nvCxnSpPr>
        <p:spPr>
          <a:xfrm flipV="1">
            <a:off x="2078182" y="2807001"/>
            <a:ext cx="0" cy="32726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10069131" y="5438437"/>
            <a:ext cx="0" cy="194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4" name="Picture 2" descr="http://zentralnai.ucoz.ru/4/2019-20/vpr/e9f2003f2612122647da62602c9ddee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29" y="107558"/>
            <a:ext cx="2592344" cy="7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ОО с необъективными результатами ВПР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3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в разрезе муниципальных образований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184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866110"/>
              </p:ext>
            </p:extLst>
          </p:nvPr>
        </p:nvGraphicFramePr>
        <p:xfrm>
          <a:off x="177800" y="1068779"/>
          <a:ext cx="11246262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40560" y="1291688"/>
            <a:ext cx="4748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течение трех лет не попадали в список ОО с необъективными результатами ВПР: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Монгун-Тайгинский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кожуун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Тоджинский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кожуун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Тере-Хольский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кожуун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65018" y="3574473"/>
            <a:ext cx="368135" cy="629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282773" y="1400960"/>
            <a:ext cx="368135" cy="629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567055" y="2769016"/>
            <a:ext cx="199721" cy="151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378767" y="3372264"/>
            <a:ext cx="184068" cy="748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291577" y="3372264"/>
            <a:ext cx="184067" cy="908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911549" y="3372264"/>
            <a:ext cx="184067" cy="908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994400" y="2386612"/>
            <a:ext cx="184067" cy="1187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9495930" y="3372263"/>
            <a:ext cx="184067" cy="908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439026" y="4310578"/>
            <a:ext cx="184067" cy="908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9056543" y="4310578"/>
            <a:ext cx="184067" cy="908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3138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ОО с необъективными результатами ВПР</a:t>
            </a:r>
            <a:b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2019 году в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разрезе муниципальных образований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2800" y="261938"/>
            <a:ext cx="10363200" cy="1042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14493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0"/>
            <a:ext cx="11128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18996" y="4892636"/>
            <a:ext cx="11198432" cy="1757547"/>
          </a:xfrm>
          <a:prstGeom prst="rect">
            <a:avLst/>
          </a:prstGeom>
        </p:spPr>
        <p:txBody>
          <a:bodyPr/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Объект 2"/>
          <p:cNvSpPr txBox="1">
            <a:spLocks/>
          </p:cNvSpPr>
          <p:nvPr/>
        </p:nvSpPr>
        <p:spPr bwMode="auto">
          <a:xfrm>
            <a:off x="3633788" y="1319213"/>
            <a:ext cx="82534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3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На изображении может находиться: текст"/>
          <p:cNvPicPr/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1020301" y="0"/>
            <a:ext cx="1171698" cy="9500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74270"/>
              </p:ext>
            </p:extLst>
          </p:nvPr>
        </p:nvGraphicFramePr>
        <p:xfrm>
          <a:off x="502046" y="1043792"/>
          <a:ext cx="11385154" cy="4991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67481"/>
                <a:gridCol w="1854870"/>
                <a:gridCol w="2438259"/>
                <a:gridCol w="2024544"/>
              </a:tblGrid>
              <a:tr h="1473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Муниципальные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образования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Количество ОО-участников ВПР 2019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ОО c признаками необъективных результатов ВПР 2019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% ОО c признаками необъективных результатов ВПР 2019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47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</a:rPr>
                        <a:t>Тандинский</a:t>
                      </a:r>
                      <a:r>
                        <a:rPr lang="ru-RU" sz="2000" u="none" strike="noStrike" dirty="0">
                          <a:effectLst/>
                        </a:rPr>
                        <a:t> муниципальный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Бай-</a:t>
                      </a:r>
                      <a:r>
                        <a:rPr lang="ru-RU" sz="2000" u="none" strike="noStrike" dirty="0" err="1">
                          <a:effectLst/>
                        </a:rPr>
                        <a:t>Тайгинский</a:t>
                      </a:r>
                      <a:r>
                        <a:rPr lang="ru-RU" sz="2000" u="none" strike="noStrike" dirty="0">
                          <a:effectLst/>
                        </a:rPr>
                        <a:t> муниципальный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</a:rPr>
                        <a:t>Кызылский</a:t>
                      </a:r>
                      <a:r>
                        <a:rPr lang="ru-RU" sz="2000" u="none" strike="noStrike" dirty="0">
                          <a:effectLst/>
                        </a:rPr>
                        <a:t> муниципальный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17%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>
                          <a:effectLst/>
                        </a:rPr>
                        <a:t>Улуг-Хемский</a:t>
                      </a:r>
                      <a:r>
                        <a:rPr lang="ru-RU" sz="2000" u="none" strike="noStrike" dirty="0">
                          <a:effectLst/>
                        </a:rPr>
                        <a:t> муниципальный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Эрзинский муниципальный район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Тес-</a:t>
                      </a:r>
                      <a:r>
                        <a:rPr lang="ru-RU" sz="2000" u="none" strike="noStrike" dirty="0" err="1">
                          <a:effectLst/>
                        </a:rPr>
                        <a:t>Хемский</a:t>
                      </a:r>
                      <a:r>
                        <a:rPr lang="ru-RU" sz="2000" u="none" strike="noStrike" dirty="0">
                          <a:effectLst/>
                        </a:rPr>
                        <a:t> муниципальный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13%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>
                          <a:effectLst/>
                        </a:rPr>
                        <a:t>Барун-Хемчикский</a:t>
                      </a:r>
                      <a:r>
                        <a:rPr lang="ru-RU" sz="2000" u="none" strike="noStrike" dirty="0">
                          <a:effectLst/>
                        </a:rPr>
                        <a:t> муниципальный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город Кызыл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7%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>
                          <a:effectLst/>
                        </a:rPr>
                        <a:t>Дзун-Хемчикский</a:t>
                      </a:r>
                      <a:r>
                        <a:rPr lang="ru-RU" sz="2000" u="none" strike="noStrike" dirty="0">
                          <a:effectLst/>
                        </a:rPr>
                        <a:t> муниципальный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</a:rPr>
                        <a:t>7%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effectLst/>
                        </a:rPr>
                        <a:t>Каа-Хемский муниципальный район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2947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Республика Тыва (региональное подчинение)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Shagurina\Desktop\ПРЕЗЕНТАЦИИ\vpr20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806" y="1304925"/>
            <a:ext cx="1758151" cy="98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6795</TotalTime>
  <Words>971</Words>
  <Application>Microsoft Office PowerPoint</Application>
  <PresentationFormat>Широкоэкранный</PresentationFormat>
  <Paragraphs>200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Perpetua</vt:lpstr>
      <vt:lpstr>Times New Roman</vt:lpstr>
      <vt:lpstr>Wingdings 2</vt:lpstr>
      <vt:lpstr>Тема Office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                              Количество ОО с необъективными                        результатами ВПР за 3 года </vt:lpstr>
      <vt:lpstr>Количество ОО с необъективными результатами ВПР за 3 года в разрезе муниципальных образований</vt:lpstr>
      <vt:lpstr>Количество ОО с необъективными результатами ВПР в 2019 году в разрезе муниципальных образований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  <vt:lpstr>Министерство образования и науки Республики Тыва  Управление контроля и надзора в сфере образования</vt:lpstr>
    </vt:vector>
  </TitlesOfParts>
  <Company>РЦОИ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Бланк регистрации</dc:title>
  <dc:creator>Пользователь</dc:creator>
  <cp:lastModifiedBy>Саяна Д. Монгуш</cp:lastModifiedBy>
  <cp:revision>693</cp:revision>
  <cp:lastPrinted>2019-12-13T07:11:06Z</cp:lastPrinted>
  <dcterms:created xsi:type="dcterms:W3CDTF">2016-11-01T10:12:16Z</dcterms:created>
  <dcterms:modified xsi:type="dcterms:W3CDTF">2020-03-04T04:57:09Z</dcterms:modified>
</cp:coreProperties>
</file>