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75" r:id="rId6"/>
    <p:sldId id="265" r:id="rId7"/>
    <p:sldId id="263" r:id="rId8"/>
    <p:sldId id="264" r:id="rId9"/>
    <p:sldId id="266" r:id="rId10"/>
    <p:sldId id="268" r:id="rId11"/>
    <p:sldId id="269" r:id="rId12"/>
    <p:sldId id="271" r:id="rId13"/>
    <p:sldId id="272" r:id="rId14"/>
    <p:sldId id="273" r:id="rId15"/>
    <p:sldId id="277" r:id="rId16"/>
    <p:sldId id="270" r:id="rId17"/>
    <p:sldId id="276" r:id="rId18"/>
    <p:sldId id="260" r:id="rId19"/>
    <p:sldId id="278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10.11.2022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10.11.2022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10.11.2022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metodtyva@mail.ru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 fontAlgn="base"/>
            <a:r>
              <a:rPr lang="ru-RU" b="1" dirty="0" smtClean="0">
                <a:solidFill>
                  <a:srgbClr val="FF0000"/>
                </a:solidFill>
              </a:rPr>
              <a:t>Подготовка к конкурсу </a:t>
            </a:r>
            <a:r>
              <a:rPr lang="ru-RU" b="1" dirty="0" smtClean="0">
                <a:solidFill>
                  <a:srgbClr val="FF0000"/>
                </a:solidFill>
              </a:rPr>
              <a:t>«Лучшая модель муниципального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err="1" smtClean="0">
                <a:solidFill>
                  <a:srgbClr val="FF0000"/>
                </a:solidFill>
              </a:rPr>
              <a:t>тьюторского</a:t>
            </a:r>
            <a:r>
              <a:rPr lang="ru-RU" b="1" dirty="0" smtClean="0">
                <a:solidFill>
                  <a:srgbClr val="FF0000"/>
                </a:solidFill>
              </a:rPr>
              <a:t> сопровождения педагога»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56176" y="3899938"/>
            <a:ext cx="2448272" cy="1752600"/>
          </a:xfrm>
        </p:spPr>
        <p:txBody>
          <a:bodyPr/>
          <a:lstStyle/>
          <a:p>
            <a:pPr algn="r"/>
            <a:r>
              <a:rPr lang="ru-RU" dirty="0" err="1" smtClean="0"/>
              <a:t>Куулар</a:t>
            </a:r>
            <a:r>
              <a:rPr lang="ru-RU" dirty="0" smtClean="0"/>
              <a:t> У.Д.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792088"/>
          </a:xfrm>
        </p:spPr>
        <p:txBody>
          <a:bodyPr/>
          <a:lstStyle/>
          <a:p>
            <a:r>
              <a:rPr lang="ru-RU" dirty="0" smtClean="0"/>
              <a:t>Формы </a:t>
            </a:r>
            <a:r>
              <a:rPr lang="ru-RU" dirty="0" err="1" smtClean="0"/>
              <a:t>тьюторского</a:t>
            </a:r>
            <a:r>
              <a:rPr lang="ru-RU" dirty="0" smtClean="0"/>
              <a:t> сопровождения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33768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ru-RU" dirty="0" smtClean="0"/>
              <a:t> </a:t>
            </a:r>
            <a:r>
              <a:rPr lang="ru-RU" dirty="0" smtClean="0"/>
              <a:t>       </a:t>
            </a:r>
            <a:r>
              <a:rPr lang="ru-RU" b="1" dirty="0" smtClean="0">
                <a:solidFill>
                  <a:srgbClr val="C00000"/>
                </a:solidFill>
              </a:rPr>
              <a:t>Индивидуальная </a:t>
            </a:r>
            <a:r>
              <a:rPr lang="ru-RU" b="1" dirty="0" err="1" smtClean="0">
                <a:solidFill>
                  <a:srgbClr val="C00000"/>
                </a:solidFill>
              </a:rPr>
              <a:t>тьюторская</a:t>
            </a:r>
            <a:r>
              <a:rPr lang="ru-RU" b="1" dirty="0" smtClean="0">
                <a:solidFill>
                  <a:srgbClr val="C00000"/>
                </a:solidFill>
              </a:rPr>
              <a:t> консультация (беседа) </a:t>
            </a:r>
            <a:r>
              <a:rPr lang="ru-RU" b="1" dirty="0" smtClean="0"/>
              <a:t>- </a:t>
            </a:r>
            <a:r>
              <a:rPr lang="ru-RU" dirty="0" smtClean="0"/>
              <a:t>индивидуальная организационная форма </a:t>
            </a:r>
            <a:r>
              <a:rPr lang="ru-RU" dirty="0" err="1" smtClean="0"/>
              <a:t>тьюторского</a:t>
            </a:r>
            <a:r>
              <a:rPr lang="ru-RU" dirty="0" smtClean="0"/>
              <a:t> сопровождения, представляет собой обсуждение с </a:t>
            </a:r>
            <a:r>
              <a:rPr lang="ru-RU" dirty="0" err="1" smtClean="0"/>
              <a:t>тьютором</a:t>
            </a:r>
            <a:r>
              <a:rPr lang="ru-RU" dirty="0" smtClean="0"/>
              <a:t> значимых вопросов,  связанных с личным развитием и образованием каждого учащегося.</a:t>
            </a:r>
          </a:p>
          <a:p>
            <a:pPr algn="just"/>
            <a:r>
              <a:rPr lang="ru-RU" dirty="0" smtClean="0"/>
              <a:t>·      </a:t>
            </a:r>
            <a:r>
              <a:rPr lang="ru-RU" dirty="0" smtClean="0">
                <a:solidFill>
                  <a:srgbClr val="C00000"/>
                </a:solidFill>
              </a:rPr>
              <a:t>   </a:t>
            </a:r>
            <a:r>
              <a:rPr lang="ru-RU" b="1" dirty="0" smtClean="0">
                <a:solidFill>
                  <a:srgbClr val="C00000"/>
                </a:solidFill>
              </a:rPr>
              <a:t>Групповая </a:t>
            </a:r>
            <a:r>
              <a:rPr lang="ru-RU" b="1" dirty="0" err="1" smtClean="0">
                <a:solidFill>
                  <a:srgbClr val="C00000"/>
                </a:solidFill>
              </a:rPr>
              <a:t>тьюторская</a:t>
            </a:r>
            <a:r>
              <a:rPr lang="ru-RU" b="1" dirty="0" smtClean="0">
                <a:solidFill>
                  <a:srgbClr val="C00000"/>
                </a:solidFill>
              </a:rPr>
              <a:t> консультация.</a:t>
            </a:r>
            <a:endParaRPr lang="ru-RU" dirty="0" smtClean="0">
              <a:solidFill>
                <a:srgbClr val="C00000"/>
              </a:solidFill>
            </a:endParaRPr>
          </a:p>
          <a:p>
            <a:pPr algn="just"/>
            <a:r>
              <a:rPr lang="ru-RU" dirty="0" smtClean="0"/>
              <a:t>На этих занятиях, реализуется </a:t>
            </a:r>
            <a:r>
              <a:rPr lang="ru-RU" dirty="0" err="1" smtClean="0"/>
              <a:t>тьюторское</a:t>
            </a:r>
            <a:r>
              <a:rPr lang="ru-RU" dirty="0" smtClean="0"/>
              <a:t> сопровождение индивидуальных</a:t>
            </a:r>
          </a:p>
          <a:p>
            <a:pPr algn="just"/>
            <a:r>
              <a:rPr lang="ru-RU" dirty="0" smtClean="0"/>
              <a:t>образовательных программ школьников с похожими познавательными интересами. Педагог - </a:t>
            </a:r>
            <a:r>
              <a:rPr lang="ru-RU" dirty="0" err="1" smtClean="0"/>
              <a:t>тьютор</a:t>
            </a:r>
            <a:r>
              <a:rPr lang="ru-RU" dirty="0" smtClean="0"/>
              <a:t> одновременно осуществляет несколько видов работы: мотивационную, коммуникативную и рефлексивную. Тематику предстоящей </a:t>
            </a:r>
            <a:r>
              <a:rPr lang="ru-RU" dirty="0" err="1" smtClean="0"/>
              <a:t>тьюторской</a:t>
            </a:r>
            <a:r>
              <a:rPr lang="ru-RU" dirty="0" smtClean="0"/>
              <a:t> консультации желательно обсуждать вместе со всеми </a:t>
            </a:r>
            <a:r>
              <a:rPr lang="ru-RU" dirty="0" err="1" smtClean="0"/>
              <a:t>тьюторантами</a:t>
            </a:r>
            <a:r>
              <a:rPr lang="ru-RU" dirty="0" smtClean="0"/>
              <a:t> в группе. С одной стороны, это создает атмосферу доброжелательности, взаимопонимания и сотрудничества во время проведения самой консультации, а с другой, обеспечивает продуктивность консультации. </a:t>
            </a:r>
          </a:p>
          <a:p>
            <a:pPr algn="just"/>
            <a:r>
              <a:rPr lang="ru-RU" dirty="0" smtClean="0"/>
              <a:t>·         </a:t>
            </a:r>
            <a:r>
              <a:rPr lang="ru-RU" b="1" dirty="0" err="1" smtClean="0">
                <a:solidFill>
                  <a:srgbClr val="C00000"/>
                </a:solidFill>
              </a:rPr>
              <a:t>Тьюториал</a:t>
            </a:r>
            <a:r>
              <a:rPr lang="ru-RU" b="1" dirty="0" smtClean="0">
                <a:solidFill>
                  <a:srgbClr val="C00000"/>
                </a:solidFill>
              </a:rPr>
              <a:t> (учебный </a:t>
            </a:r>
            <a:r>
              <a:rPr lang="ru-RU" b="1" dirty="0" err="1" smtClean="0">
                <a:solidFill>
                  <a:srgbClr val="C00000"/>
                </a:solidFill>
              </a:rPr>
              <a:t>тьюторский</a:t>
            </a:r>
            <a:r>
              <a:rPr lang="ru-RU" b="1" dirty="0" smtClean="0">
                <a:solidFill>
                  <a:srgbClr val="C00000"/>
                </a:solidFill>
              </a:rPr>
              <a:t> семинар)</a:t>
            </a:r>
            <a:endParaRPr lang="ru-RU" dirty="0" smtClean="0">
              <a:solidFill>
                <a:srgbClr val="C00000"/>
              </a:solidFill>
            </a:endParaRPr>
          </a:p>
          <a:p>
            <a:pPr algn="just"/>
            <a:r>
              <a:rPr lang="ru-RU" dirty="0" err="1" smtClean="0"/>
              <a:t>Тьюториал</a:t>
            </a:r>
            <a:r>
              <a:rPr lang="ru-RU" dirty="0" smtClean="0"/>
              <a:t> это активное групповое обучение, направленное на развитие мыслительных, коммуникативных и рефлексивных способностей школьников. Это открытое учебное занятие с применением методов интерактивного и интенсивного обучения.  </a:t>
            </a:r>
            <a:r>
              <a:rPr lang="ru-RU" dirty="0" err="1" smtClean="0"/>
              <a:t>Тьюториал</a:t>
            </a:r>
            <a:r>
              <a:rPr lang="ru-RU" dirty="0" smtClean="0"/>
              <a:t> также имеет своей целью оживить и разнообразить процесс обучения, активизировать познавательную деятельность школьников, вызвать проявление творческих способностей, побудить к применению теоретических знаний на практике. В роли ведущих </a:t>
            </a:r>
            <a:r>
              <a:rPr lang="ru-RU" dirty="0" err="1" smtClean="0"/>
              <a:t>тьюториала</a:t>
            </a:r>
            <a:r>
              <a:rPr lang="ru-RU" dirty="0" smtClean="0"/>
              <a:t> выступают </a:t>
            </a:r>
            <a:r>
              <a:rPr lang="ru-RU" dirty="0" err="1" smtClean="0"/>
              <a:t>тьюторы</a:t>
            </a:r>
            <a:r>
              <a:rPr lang="ru-RU" dirty="0" smtClean="0"/>
              <a:t> или преподаватели, осуществляющие </a:t>
            </a:r>
            <a:r>
              <a:rPr lang="ru-RU" dirty="0" err="1" smtClean="0"/>
              <a:t>тьюторское</a:t>
            </a:r>
            <a:r>
              <a:rPr lang="ru-RU" dirty="0" smtClean="0"/>
              <a:t> сопровождение школьников. Иногда ведущими </a:t>
            </a:r>
            <a:r>
              <a:rPr lang="ru-RU" dirty="0" err="1" smtClean="0"/>
              <a:t>тьюториала</a:t>
            </a:r>
            <a:r>
              <a:rPr lang="ru-RU" dirty="0" smtClean="0"/>
              <a:t> могут быть старшие школьники, имеющие опыт  в данной области знаний </a:t>
            </a:r>
            <a:r>
              <a:rPr lang="ru-RU" dirty="0" smtClean="0"/>
              <a:t>.</a:t>
            </a:r>
            <a:endParaRPr lang="ru-RU" dirty="0" smtClean="0"/>
          </a:p>
          <a:p>
            <a:pPr algn="just"/>
            <a:r>
              <a:rPr lang="ru-RU" dirty="0" smtClean="0"/>
              <a:t>Такая работа способствует овладению учащимися технологий индивидуальной и групповой рефлексии; выработке критериев оценки результатов эффективности  индивидуальной и групповой работы.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620713"/>
            <a:ext cx="8229600" cy="5953125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ru-RU" b="1" dirty="0" smtClean="0">
                <a:solidFill>
                  <a:srgbClr val="C00000"/>
                </a:solidFill>
              </a:rPr>
              <a:t>Тренинг</a:t>
            </a:r>
            <a:endParaRPr lang="ru-RU" dirty="0" smtClean="0">
              <a:solidFill>
                <a:srgbClr val="C00000"/>
              </a:solidFill>
            </a:endParaRPr>
          </a:p>
          <a:p>
            <a:pPr algn="just"/>
            <a:r>
              <a:rPr lang="ru-RU" dirty="0" smtClean="0"/>
              <a:t>В последнее время тренинги всё активнее применяются и преподавателями, и </a:t>
            </a:r>
            <a:r>
              <a:rPr lang="ru-RU" dirty="0" err="1" smtClean="0"/>
              <a:t>тьюторами</a:t>
            </a:r>
            <a:r>
              <a:rPr lang="ru-RU" dirty="0" smtClean="0"/>
              <a:t> как одна из эффективных форм организации </a:t>
            </a:r>
            <a:r>
              <a:rPr lang="ru-RU" dirty="0" err="1" smtClean="0"/>
              <a:t>тьюторского</a:t>
            </a:r>
            <a:r>
              <a:rPr lang="ru-RU" dirty="0" smtClean="0"/>
              <a:t> сопровождения. Освоение необходимых умений и навыков во время тренинга предполагает не только их запоминание, но и непосредственное использование на практике сразу же, в ходе </a:t>
            </a:r>
            <a:r>
              <a:rPr lang="ru-RU" dirty="0" err="1" smtClean="0"/>
              <a:t>тренинговой</a:t>
            </a:r>
            <a:r>
              <a:rPr lang="ru-RU" dirty="0" smtClean="0"/>
              <a:t> работы. В тренингах, так же как и в </a:t>
            </a:r>
            <a:r>
              <a:rPr lang="ru-RU" dirty="0" err="1" smtClean="0"/>
              <a:t>тьюториалах</a:t>
            </a:r>
            <a:r>
              <a:rPr lang="ru-RU" dirty="0" smtClean="0"/>
              <a:t>, но только в гораздо более интенсивной форме широко используются различные методы и техники активного обучения: деловые, ролевые и имитационные игры, работа с электронными определителями и определителями на печатной основе, моделирование, разбор конкретных ситуаций и групповые дискуссии. </a:t>
            </a:r>
          </a:p>
          <a:p>
            <a:pPr algn="just"/>
            <a:r>
              <a:rPr lang="ru-RU" dirty="0" smtClean="0"/>
              <a:t>Выбор каждый раз конкретных форм, методов и технологий самой </a:t>
            </a:r>
            <a:r>
              <a:rPr lang="ru-RU" dirty="0" err="1" smtClean="0"/>
              <a:t>тьюторской</a:t>
            </a:r>
            <a:r>
              <a:rPr lang="ru-RU" dirty="0" smtClean="0"/>
              <a:t> работы является строго индивидуальным выбором </a:t>
            </a:r>
            <a:r>
              <a:rPr lang="ru-RU" dirty="0" err="1" smtClean="0"/>
              <a:t>тьютора</a:t>
            </a:r>
            <a:r>
              <a:rPr lang="ru-RU" dirty="0" smtClean="0"/>
              <a:t> и зависит как от возрастных и личностных особенностей школьника, так и от личностных и профессиональных предпочтений самого </a:t>
            </a:r>
            <a:r>
              <a:rPr lang="ru-RU" dirty="0" err="1" smtClean="0"/>
              <a:t>тьютора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  Необходимо помнить, что для проведения тренингов с детьми и подростками необходимы специальные знания и навыки</a:t>
            </a:r>
            <a:r>
              <a:rPr lang="ru-RU" dirty="0" smtClean="0"/>
              <a:t>.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·</a:t>
            </a:r>
            <a:r>
              <a:rPr lang="ru-RU" b="1" dirty="0" smtClean="0">
                <a:solidFill>
                  <a:srgbClr val="C00000"/>
                </a:solidFill>
              </a:rPr>
              <a:t>Образовательное </a:t>
            </a:r>
            <a:r>
              <a:rPr lang="ru-RU" b="1" dirty="0" smtClean="0">
                <a:solidFill>
                  <a:srgbClr val="C00000"/>
                </a:solidFill>
              </a:rPr>
              <a:t>событие</a:t>
            </a:r>
            <a:endParaRPr lang="ru-RU" dirty="0" smtClean="0">
              <a:solidFill>
                <a:srgbClr val="C00000"/>
              </a:solidFill>
            </a:endParaRPr>
          </a:p>
          <a:p>
            <a:pPr algn="just"/>
            <a:r>
              <a:rPr lang="ru-RU" dirty="0" smtClean="0"/>
              <a:t>В отличие от воспитательного мероприятия, данная форма </a:t>
            </a:r>
            <a:r>
              <a:rPr lang="ru-RU" dirty="0" err="1" smtClean="0"/>
              <a:t>тьюторского</a:t>
            </a:r>
            <a:r>
              <a:rPr lang="ru-RU" dirty="0" smtClean="0"/>
              <a:t> сопровождения учащихся имеет целью развитие образовательной мотивации, построение и реализацию индивидуальных образовательных программ, проектов и исследований. Это могут быть: экскурсии в природу,  экспедиции, полевые исследования, эксперименты, лабораторные практикумы и др.</a:t>
            </a:r>
          </a:p>
          <a:p>
            <a:pPr algn="just"/>
            <a:r>
              <a:rPr lang="ru-RU" dirty="0" smtClean="0"/>
              <a:t>Образовательное событие  включает различные виды деятельности и различных участников: кроме самих учеников, в нём принимают участие другие интересные, привлекательные, успешные люди («лидеры», «авторы», «эксперты» и т.п.). События дают возможность преодолеть опасность фиксации </a:t>
            </a:r>
            <a:r>
              <a:rPr lang="ru-RU" dirty="0" err="1" smtClean="0"/>
              <a:t>тьюторантов</a:t>
            </a:r>
            <a:r>
              <a:rPr lang="ru-RU" dirty="0" smtClean="0"/>
              <a:t> на </a:t>
            </a:r>
            <a:r>
              <a:rPr lang="ru-RU" dirty="0" err="1" smtClean="0"/>
              <a:t>тьюторе</a:t>
            </a:r>
            <a:r>
              <a:rPr lang="ru-RU" dirty="0" smtClean="0"/>
              <a:t> и перехода </a:t>
            </a:r>
            <a:r>
              <a:rPr lang="ru-RU" dirty="0" err="1" smtClean="0"/>
              <a:t>тьютора</a:t>
            </a:r>
            <a:r>
              <a:rPr lang="ru-RU" dirty="0" smtClean="0"/>
              <a:t> в позицию «учителя» («консультанта», «руководителя»).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 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4294967295"/>
          </p:nvPr>
        </p:nvSpPr>
        <p:spPr>
          <a:xfrm>
            <a:off x="0" y="908720"/>
            <a:ext cx="8229600" cy="5665118"/>
          </a:xfrm>
        </p:spPr>
        <p:txBody>
          <a:bodyPr>
            <a:normAutofit/>
          </a:bodyPr>
          <a:lstStyle/>
          <a:p>
            <a:r>
              <a:rPr lang="ru-RU" b="1" dirty="0" err="1" smtClean="0">
                <a:solidFill>
                  <a:srgbClr val="C00000"/>
                </a:solidFill>
              </a:rPr>
              <a:t>Тьютор</a:t>
            </a:r>
            <a:r>
              <a:rPr lang="ru-RU" b="1" dirty="0" smtClean="0">
                <a:solidFill>
                  <a:srgbClr val="C00000"/>
                </a:solidFill>
              </a:rPr>
              <a:t> в исследовательской деятельности</a:t>
            </a:r>
            <a:r>
              <a:rPr lang="ru-RU" dirty="0" smtClean="0">
                <a:solidFill>
                  <a:srgbClr val="C00000"/>
                </a:solidFill>
              </a:rPr>
              <a:t> - </a:t>
            </a:r>
            <a:r>
              <a:rPr lang="ru-RU" dirty="0" smtClean="0"/>
              <a:t>обучает технологии исследовательской деятельности, сопровождает исследование учащихся, помогает в оформлении исследования, в нахождении форм его представления на конкурсах, конференциях. С помощью рефлексивной технологии помогает учащимся проанализировать свою деятельность, ее результаты, скорректировать ход, направление или проблематику исследования и продолжить работу в выбранном направлении.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908720"/>
            <a:ext cx="8229600" cy="5665118"/>
          </a:xfrm>
        </p:spPr>
        <p:txBody>
          <a:bodyPr>
            <a:normAutofit/>
          </a:bodyPr>
          <a:lstStyle/>
          <a:p>
            <a:r>
              <a:rPr lang="ru-RU" b="1" dirty="0" smtClean="0"/>
              <a:t> </a:t>
            </a:r>
            <a:r>
              <a:rPr lang="ru-RU" b="1" dirty="0" err="1" smtClean="0">
                <a:solidFill>
                  <a:srgbClr val="C00000"/>
                </a:solidFill>
              </a:rPr>
              <a:t>Тьютор</a:t>
            </a:r>
            <a:r>
              <a:rPr lang="ru-RU" b="1" dirty="0" smtClean="0">
                <a:solidFill>
                  <a:srgbClr val="C00000"/>
                </a:solidFill>
              </a:rPr>
              <a:t> в проектной деятельности.</a:t>
            </a:r>
            <a:endParaRPr lang="ru-RU" dirty="0" smtClean="0">
              <a:solidFill>
                <a:srgbClr val="C00000"/>
              </a:solidFill>
            </a:endParaRPr>
          </a:p>
          <a:p>
            <a:r>
              <a:rPr lang="ru-RU" dirty="0" smtClean="0"/>
              <a:t>Основной уклон и результативность </a:t>
            </a:r>
            <a:r>
              <a:rPr lang="ru-RU" dirty="0" err="1" smtClean="0"/>
              <a:t>тьютора</a:t>
            </a:r>
            <a:r>
              <a:rPr lang="ru-RU" dirty="0" smtClean="0"/>
              <a:t> по проектной деятельности направлена на технологию социального проектирования. </a:t>
            </a:r>
            <a:r>
              <a:rPr lang="ru-RU" dirty="0" err="1" smtClean="0"/>
              <a:t>Тьютор</a:t>
            </a:r>
            <a:r>
              <a:rPr lang="ru-RU" dirty="0" smtClean="0"/>
              <a:t> по проектной деятельности реализует с учащимися технологию создания проектов от момента постановки проблемы, ориентируя в поиске путей и способов их решения,  до  реализации и публичного представления проекта.</a:t>
            </a:r>
          </a:p>
          <a:p>
            <a:r>
              <a:rPr lang="ru-RU" dirty="0" smtClean="0"/>
              <a:t>Основная форма деятельности – это индивидуальное и групповое консультирование.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980728"/>
            <a:ext cx="8229600" cy="5593110"/>
          </a:xfrm>
        </p:spPr>
        <p:txBody>
          <a:bodyPr>
            <a:normAutofit lnSpcReduction="10000"/>
          </a:bodyPr>
          <a:lstStyle/>
          <a:p>
            <a:r>
              <a:rPr lang="ru-RU" b="1" dirty="0" err="1" smtClean="0">
                <a:solidFill>
                  <a:srgbClr val="C00000"/>
                </a:solidFill>
              </a:rPr>
              <a:t>Тьютор-социальный</a:t>
            </a:r>
            <a:r>
              <a:rPr lang="ru-RU" b="1" dirty="0" smtClean="0">
                <a:solidFill>
                  <a:srgbClr val="C00000"/>
                </a:solidFill>
              </a:rPr>
              <a:t> педагог </a:t>
            </a:r>
            <a:r>
              <a:rPr lang="ru-RU" b="1" dirty="0" smtClean="0"/>
              <a:t>- </a:t>
            </a:r>
            <a:r>
              <a:rPr lang="ru-RU" dirty="0" smtClean="0"/>
              <a:t>сопровождает учащихся «группы риска» и осуществляет деятельность по организации для учащихся социальных и учебных практик.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  </a:t>
            </a:r>
            <a:r>
              <a:rPr lang="ru-RU" b="1" dirty="0" err="1" smtClean="0">
                <a:solidFill>
                  <a:srgbClr val="C00000"/>
                </a:solidFill>
              </a:rPr>
              <a:t>Тьютор</a:t>
            </a:r>
            <a:r>
              <a:rPr lang="ru-RU" b="1" dirty="0" smtClean="0">
                <a:solidFill>
                  <a:srgbClr val="C00000"/>
                </a:solidFill>
              </a:rPr>
              <a:t> – психолог.</a:t>
            </a:r>
            <a:endParaRPr lang="ru-RU" dirty="0" smtClean="0">
              <a:solidFill>
                <a:srgbClr val="C00000"/>
              </a:solidFill>
            </a:endParaRPr>
          </a:p>
          <a:p>
            <a:r>
              <a:rPr lang="ru-RU" dirty="0" smtClean="0"/>
              <a:t>Технологии деятельности </a:t>
            </a:r>
            <a:r>
              <a:rPr lang="ru-RU" dirty="0" err="1" smtClean="0"/>
              <a:t>тьютора-психолога</a:t>
            </a:r>
            <a:r>
              <a:rPr lang="ru-RU" dirty="0" smtClean="0"/>
              <a:t> направлены на формирование психологически комфортной среды для учащихся школы и педагогов. Большую роль в деятельности </a:t>
            </a:r>
            <a:r>
              <a:rPr lang="ru-RU" dirty="0" err="1" smtClean="0"/>
              <a:t>тьютора</a:t>
            </a:r>
            <a:r>
              <a:rPr lang="ru-RU" dirty="0" smtClean="0"/>
              <a:t> играют технологии снятия </a:t>
            </a:r>
            <a:r>
              <a:rPr lang="ru-RU" dirty="0" err="1" smtClean="0"/>
              <a:t>психо-эмоционального</a:t>
            </a:r>
            <a:r>
              <a:rPr lang="ru-RU" dirty="0" smtClean="0"/>
              <a:t> напряжения  индивидуального консультирования, групповой </a:t>
            </a:r>
            <a:r>
              <a:rPr lang="ru-RU" dirty="0" err="1" smtClean="0"/>
              <a:t>тренинговой</a:t>
            </a:r>
            <a:r>
              <a:rPr lang="ru-RU" dirty="0" smtClean="0"/>
              <a:t> деятельности, направленные на получение заявленного результата.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620713"/>
            <a:ext cx="8229600" cy="5953125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b="1" dirty="0" err="1" smtClean="0">
                <a:solidFill>
                  <a:srgbClr val="C00000"/>
                </a:solidFill>
              </a:rPr>
              <a:t>Тьютор-классный</a:t>
            </a:r>
            <a:r>
              <a:rPr lang="ru-RU" b="1" dirty="0" smtClean="0">
                <a:solidFill>
                  <a:srgbClr val="C00000"/>
                </a:solidFill>
              </a:rPr>
              <a:t> руководитель</a:t>
            </a:r>
            <a:endParaRPr lang="ru-RU" dirty="0" smtClean="0">
              <a:solidFill>
                <a:srgbClr val="C00000"/>
              </a:solidFill>
            </a:endParaRPr>
          </a:p>
          <a:p>
            <a:pPr algn="just"/>
            <a:r>
              <a:rPr lang="ru-RU" dirty="0" smtClean="0"/>
              <a:t>Классный руководитель – самый необходимый человек для ребёнка в школе. Он организует и направляет воспитательный процесс в классе в целом, отслеживает успеваемость и видит проблемы каждого из учеников. Классный руководитель, выступая в роли </a:t>
            </a:r>
            <a:r>
              <a:rPr lang="ru-RU" dirty="0" err="1" smtClean="0"/>
              <a:t>тьютора</a:t>
            </a:r>
            <a:r>
              <a:rPr lang="ru-RU" dirty="0" smtClean="0"/>
              <a:t>, умело использует технологии, которые активно используются в педагогической психологии. Главное предназначение – сопроводить становление личности отдельно взятого ученика.</a:t>
            </a:r>
          </a:p>
          <a:p>
            <a:pPr algn="just"/>
            <a:r>
              <a:rPr lang="ru-RU" b="1" dirty="0" smtClean="0"/>
              <a:t> </a:t>
            </a:r>
            <a:r>
              <a:rPr lang="ru-RU" b="1" dirty="0" err="1" smtClean="0">
                <a:solidFill>
                  <a:srgbClr val="C00000"/>
                </a:solidFill>
              </a:rPr>
              <a:t>Тьютор</a:t>
            </a:r>
            <a:r>
              <a:rPr lang="ru-RU" b="1" dirty="0" smtClean="0">
                <a:solidFill>
                  <a:srgbClr val="C00000"/>
                </a:solidFill>
              </a:rPr>
              <a:t> медиатор </a:t>
            </a:r>
            <a:r>
              <a:rPr lang="ru-RU" dirty="0" smtClean="0"/>
              <a:t>сопровождает обучаемых, продемонстрировавших в ходе диагностик </a:t>
            </a:r>
            <a:r>
              <a:rPr lang="ru-RU" dirty="0" err="1" smtClean="0"/>
              <a:t>предконфликтное</a:t>
            </a:r>
            <a:r>
              <a:rPr lang="ru-RU" dirty="0" smtClean="0"/>
              <a:t> поведение и</a:t>
            </a:r>
            <a:r>
              <a:rPr lang="ru-RU" b="1" dirty="0" smtClean="0"/>
              <a:t> </a:t>
            </a:r>
            <a:r>
              <a:rPr lang="ru-RU" dirty="0" smtClean="0"/>
              <a:t>участвует в разрешении возникших конфликтных ситуаций в школе, так как медиатор – это специалист, обладающий навыками, позволяющими понимать причины возникновения и динамику развития  конфликтов, помогать сторонам в разрешении споров. </a:t>
            </a:r>
          </a:p>
          <a:p>
            <a:pPr algn="just"/>
            <a:r>
              <a:rPr lang="ru-RU" b="1" dirty="0" err="1" smtClean="0">
                <a:solidFill>
                  <a:srgbClr val="C00000"/>
                </a:solidFill>
              </a:rPr>
              <a:t>Тьютор</a:t>
            </a:r>
            <a:r>
              <a:rPr lang="ru-RU" b="1" dirty="0" smtClean="0">
                <a:solidFill>
                  <a:srgbClr val="C00000"/>
                </a:solidFill>
              </a:rPr>
              <a:t> – логопед </a:t>
            </a:r>
            <a:r>
              <a:rPr lang="ru-RU" dirty="0" smtClean="0"/>
              <a:t>проводит диагностику речевого и психического развития, составляет и реализует совместно с обучаемым индивидуальный маршрут развития. Занятия для учащихся логопед проводит с использованием игровых приёмов и </a:t>
            </a:r>
            <a:r>
              <a:rPr lang="ru-RU" dirty="0" err="1" smtClean="0"/>
              <a:t>здоровьесберегающих</a:t>
            </a:r>
            <a:r>
              <a:rPr lang="ru-RU" dirty="0" smtClean="0"/>
              <a:t> технологий. </a:t>
            </a:r>
          </a:p>
          <a:p>
            <a:pPr algn="just"/>
            <a:r>
              <a:rPr lang="ru-RU" b="1" dirty="0" err="1" smtClean="0">
                <a:solidFill>
                  <a:srgbClr val="C00000"/>
                </a:solidFill>
              </a:rPr>
              <a:t>Тьютор</a:t>
            </a:r>
            <a:r>
              <a:rPr lang="ru-RU" b="1" dirty="0" smtClean="0">
                <a:solidFill>
                  <a:srgbClr val="C00000"/>
                </a:solidFill>
              </a:rPr>
              <a:t> -  педагог ОДОД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smtClean="0"/>
              <a:t>– приобщает детей к занятиям различными видами творчества, спорта, искусства. Обеспечивает необходимые условия для личностного развития, укрепления здоровья, профессионального самоопределения и творческого развития детей, адаптирует детей к жизни в обществе.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93610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Методы </a:t>
            </a:r>
            <a:r>
              <a:rPr lang="ru-RU" b="1" dirty="0" err="1" smtClean="0"/>
              <a:t>тьюторского</a:t>
            </a:r>
            <a:r>
              <a:rPr lang="ru-RU" b="1" dirty="0" smtClean="0"/>
              <a:t> сопровождения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методы </a:t>
            </a:r>
            <a:r>
              <a:rPr lang="ru-RU" dirty="0" err="1" smtClean="0"/>
              <a:t>практикоориентированной</a:t>
            </a:r>
            <a:r>
              <a:rPr lang="ru-RU" dirty="0" smtClean="0"/>
              <a:t> деятельности</a:t>
            </a:r>
          </a:p>
          <a:p>
            <a:r>
              <a:rPr lang="ru-RU" dirty="0" smtClean="0"/>
              <a:t>- методы проблемного обучения (разрешение проблемных ситуаций, метод обучающего кейса),</a:t>
            </a:r>
          </a:p>
          <a:p>
            <a:r>
              <a:rPr lang="ru-RU" dirty="0" smtClean="0"/>
              <a:t>- проектные методы (разработка и защита ИОП, проекта, </a:t>
            </a:r>
            <a:r>
              <a:rPr lang="ru-RU" dirty="0" err="1" smtClean="0"/>
              <a:t>портфолио</a:t>
            </a:r>
            <a:r>
              <a:rPr lang="ru-RU" dirty="0" smtClean="0"/>
              <a:t>),</a:t>
            </a:r>
          </a:p>
          <a:p>
            <a:r>
              <a:rPr lang="ru-RU" dirty="0" smtClean="0"/>
              <a:t>- психодиагностические (анкетирование, психологическая диагностика, индивидуальное и групповое консультирование, </a:t>
            </a:r>
            <a:r>
              <a:rPr lang="ru-RU" dirty="0" err="1" smtClean="0"/>
              <a:t>профконсультирование</a:t>
            </a:r>
            <a:r>
              <a:rPr lang="ru-RU" dirty="0" smtClean="0"/>
              <a:t>),</a:t>
            </a:r>
          </a:p>
          <a:p>
            <a:r>
              <a:rPr lang="ru-RU" dirty="0" smtClean="0"/>
              <a:t>- методы активного обучения,</a:t>
            </a:r>
          </a:p>
          <a:p>
            <a:r>
              <a:rPr lang="ru-RU" dirty="0" smtClean="0"/>
              <a:t>- методы анализа самоанализа (рефлексия, рефлексивный отчет образовательных целей, деятельности по их достижению, анализ и самоанализ способностей, склонностей)</a:t>
            </a:r>
          </a:p>
          <a:p>
            <a:r>
              <a:rPr lang="ru-RU" dirty="0" smtClean="0"/>
              <a:t> - методы самостоятельной работы обучающегося (индивидуально и в группах).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792088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Примеры </a:t>
            </a:r>
            <a:r>
              <a:rPr lang="ru-RU" b="1" dirty="0" err="1" smtClean="0"/>
              <a:t>тьюторских</a:t>
            </a:r>
            <a:r>
              <a:rPr lang="ru-RU" b="1" dirty="0" smtClean="0"/>
              <a:t> практик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729712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 smtClean="0"/>
              <a:t>Образовательная ситуация и </a:t>
            </a:r>
            <a:r>
              <a:rPr lang="ru-RU" dirty="0" err="1" smtClean="0"/>
              <a:t>тьюторская</a:t>
            </a:r>
            <a:r>
              <a:rPr lang="ru-RU" dirty="0" smtClean="0"/>
              <a:t> </a:t>
            </a:r>
            <a:r>
              <a:rPr lang="ru-RU" dirty="0" smtClean="0"/>
              <a:t>деятельность в</a:t>
            </a:r>
            <a:r>
              <a:rPr lang="ru-RU" dirty="0" smtClean="0"/>
              <a:t> рамках </a:t>
            </a:r>
            <a:r>
              <a:rPr lang="ru-RU" dirty="0" smtClean="0"/>
              <a:t>дополнительного образования</a:t>
            </a:r>
          </a:p>
          <a:p>
            <a:pPr algn="just"/>
            <a:r>
              <a:rPr lang="ru-RU" dirty="0" err="1" smtClean="0"/>
              <a:t>Тьюторское</a:t>
            </a:r>
            <a:r>
              <a:rPr lang="ru-RU" dirty="0" smtClean="0"/>
              <a:t> сопровождение ребёнка с </a:t>
            </a:r>
            <a:r>
              <a:rPr lang="ru-RU" dirty="0" smtClean="0"/>
              <a:t>ОВЗ</a:t>
            </a:r>
            <a:endParaRPr lang="ru-RU" dirty="0" smtClean="0"/>
          </a:p>
          <a:p>
            <a:pPr algn="just">
              <a:buNone/>
            </a:pPr>
            <a:r>
              <a:rPr lang="ru-RU" dirty="0" smtClean="0"/>
              <a:t>   как </a:t>
            </a:r>
            <a:r>
              <a:rPr lang="ru-RU" dirty="0" smtClean="0"/>
              <a:t>образовательная ситуация для </a:t>
            </a:r>
            <a:r>
              <a:rPr lang="ru-RU" dirty="0" err="1" smtClean="0"/>
              <a:t>тьютора</a:t>
            </a:r>
            <a:endParaRPr lang="ru-RU" dirty="0" smtClean="0"/>
          </a:p>
          <a:p>
            <a:pPr algn="just"/>
            <a:r>
              <a:rPr lang="ru-RU" dirty="0" err="1" smtClean="0"/>
              <a:t>Тьюторское</a:t>
            </a:r>
            <a:r>
              <a:rPr lang="ru-RU" dirty="0" smtClean="0"/>
              <a:t> </a:t>
            </a:r>
            <a:r>
              <a:rPr lang="ru-RU" dirty="0" smtClean="0"/>
              <a:t>сопровождение родителей ребёнка </a:t>
            </a:r>
            <a:r>
              <a:rPr lang="ru-RU" dirty="0" smtClean="0"/>
              <a:t>на</a:t>
            </a:r>
            <a:r>
              <a:rPr lang="ru-RU" dirty="0" smtClean="0"/>
              <a:t> этапе подготовки к поступлению в школу</a:t>
            </a:r>
          </a:p>
          <a:p>
            <a:pPr algn="just">
              <a:buNone/>
            </a:pPr>
            <a:r>
              <a:rPr lang="ru-RU" dirty="0" smtClean="0"/>
              <a:t>    и</a:t>
            </a:r>
            <a:r>
              <a:rPr lang="ru-RU" dirty="0" smtClean="0"/>
              <a:t> в период адаптации к </a:t>
            </a:r>
            <a:r>
              <a:rPr lang="ru-RU" dirty="0" smtClean="0"/>
              <a:t>школе как </a:t>
            </a:r>
            <a:r>
              <a:rPr lang="ru-RU" dirty="0" smtClean="0"/>
              <a:t>образовательная ситуация</a:t>
            </a:r>
          </a:p>
          <a:p>
            <a:r>
              <a:rPr lang="ru-RU" dirty="0" smtClean="0"/>
              <a:t>Клуб общения как </a:t>
            </a:r>
            <a:r>
              <a:rPr lang="ru-RU" dirty="0" smtClean="0"/>
              <a:t>форма </a:t>
            </a:r>
            <a:r>
              <a:rPr lang="ru-RU" dirty="0" err="1" smtClean="0"/>
              <a:t>тьюторского</a:t>
            </a:r>
            <a:r>
              <a:rPr lang="ru-RU" dirty="0" smtClean="0"/>
              <a:t> сопровождения молодых педагогов</a:t>
            </a:r>
          </a:p>
          <a:p>
            <a:r>
              <a:rPr lang="ru-RU" dirty="0" smtClean="0"/>
              <a:t>Практики по реализации региональных проектов («Педагог-мужчина- лидер и наставник», «В каждой семье не менее одного ребенка с высшим образованием» и т.д.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Требования к конкурсным работам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ru-RU" dirty="0" smtClean="0"/>
              <a:t>       Представляемые </a:t>
            </a:r>
            <a:r>
              <a:rPr lang="ru-RU" dirty="0" smtClean="0"/>
              <a:t>конкурсные работы должны соответствовать тематике </a:t>
            </a:r>
            <a:r>
              <a:rPr lang="ru-RU" dirty="0" smtClean="0"/>
              <a:t>конкурса</a:t>
            </a:r>
            <a:endParaRPr lang="ru-RU" dirty="0" smtClean="0"/>
          </a:p>
          <a:p>
            <a:pPr algn="just" fontAlgn="base"/>
            <a:r>
              <a:rPr lang="ru-RU" dirty="0" smtClean="0"/>
              <a:t>      </a:t>
            </a:r>
            <a:r>
              <a:rPr lang="ru-RU" dirty="0" smtClean="0"/>
              <a:t>Текст </a:t>
            </a:r>
            <a:r>
              <a:rPr lang="ru-RU" dirty="0" smtClean="0"/>
              <a:t>конкурсной работы должен быть составлен в текстовом редакторе </a:t>
            </a:r>
            <a:r>
              <a:rPr lang="en-US" dirty="0" smtClean="0"/>
              <a:t>Word </a:t>
            </a:r>
            <a:r>
              <a:rPr lang="ru-RU" dirty="0" smtClean="0"/>
              <a:t>шрифт «</a:t>
            </a:r>
            <a:r>
              <a:rPr lang="ru-RU" dirty="0" err="1" smtClean="0"/>
              <a:t>Times</a:t>
            </a:r>
            <a:r>
              <a:rPr lang="ru-RU" dirty="0" smtClean="0"/>
              <a:t> </a:t>
            </a:r>
            <a:r>
              <a:rPr lang="ru-RU" dirty="0" err="1" smtClean="0"/>
              <a:t>New</a:t>
            </a:r>
            <a:r>
              <a:rPr lang="ru-RU" dirty="0" smtClean="0"/>
              <a:t> </a:t>
            </a:r>
            <a:r>
              <a:rPr lang="ru-RU" dirty="0" err="1" smtClean="0"/>
              <a:t>Roman</a:t>
            </a:r>
            <a:r>
              <a:rPr lang="ru-RU" dirty="0" smtClean="0"/>
              <a:t>», кегель 12,межстрочный интервал-1, поля (сверху, снизу, слева, справа)-2 см. Все дополнительные материалы к конкурсной работе разместить в приложениях. Максимальный объем практики до 5 </a:t>
            </a:r>
            <a:r>
              <a:rPr lang="ru-RU" dirty="0" smtClean="0"/>
              <a:t>страниц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1143000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Критерии экспертной оценки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700213"/>
            <a:ext cx="8229600" cy="4873625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sz="3200" dirty="0" smtClean="0"/>
              <a:t> </a:t>
            </a:r>
          </a:p>
          <a:p>
            <a:pPr>
              <a:buNone/>
            </a:pPr>
            <a:r>
              <a:rPr lang="ru-RU" sz="3200" dirty="0" smtClean="0"/>
              <a:t>		Анализ </a:t>
            </a:r>
            <a:r>
              <a:rPr lang="ru-RU" sz="3200" dirty="0" smtClean="0"/>
              <a:t>практики на соответствие обозначенных критериев и степень выраженности каждого из них:</a:t>
            </a:r>
          </a:p>
          <a:p>
            <a:pPr>
              <a:buNone/>
            </a:pPr>
            <a:r>
              <a:rPr lang="ru-RU" sz="3200" dirty="0" smtClean="0"/>
              <a:t>	0 </a:t>
            </a:r>
            <a:r>
              <a:rPr lang="ru-RU" sz="3200" dirty="0" smtClean="0"/>
              <a:t>баллов- критерий не представлен;</a:t>
            </a:r>
          </a:p>
          <a:p>
            <a:pPr>
              <a:buNone/>
            </a:pPr>
            <a:r>
              <a:rPr lang="ru-RU" sz="3200" dirty="0" smtClean="0"/>
              <a:t>	1 </a:t>
            </a:r>
            <a:r>
              <a:rPr lang="ru-RU" sz="3200" dirty="0" smtClean="0"/>
              <a:t>балл- критерий представлен частично;</a:t>
            </a:r>
          </a:p>
          <a:p>
            <a:pPr>
              <a:buNone/>
            </a:pPr>
            <a:r>
              <a:rPr lang="ru-RU" sz="3200" dirty="0" smtClean="0"/>
              <a:t>	2 </a:t>
            </a:r>
            <a:r>
              <a:rPr lang="ru-RU" sz="3200" dirty="0" smtClean="0"/>
              <a:t>балла- критерий представлен </a:t>
            </a:r>
          </a:p>
          <a:p>
            <a:pPr>
              <a:buNone/>
            </a:pPr>
            <a:r>
              <a:rPr lang="ru-RU" sz="3200" dirty="0" smtClean="0"/>
              <a:t> </a:t>
            </a:r>
          </a:p>
          <a:p>
            <a:pPr>
              <a:buNone/>
            </a:pPr>
            <a:r>
              <a:rPr lang="ru-RU" sz="3200" dirty="0" smtClean="0"/>
              <a:t>		1.Соответствие </a:t>
            </a:r>
            <a:r>
              <a:rPr lang="ru-RU" sz="3200" dirty="0" smtClean="0"/>
              <a:t>названия практики ее содержанию</a:t>
            </a:r>
          </a:p>
          <a:p>
            <a:pPr>
              <a:buNone/>
            </a:pPr>
            <a:r>
              <a:rPr lang="ru-RU" sz="3200" dirty="0" smtClean="0"/>
              <a:t>		2.Целостность </a:t>
            </a:r>
            <a:r>
              <a:rPr lang="ru-RU" sz="3200" dirty="0" smtClean="0"/>
              <a:t>содержания практики: наличие четкой структуры, логическая последовательность в изложении материала, доступность изложения, грамотность</a:t>
            </a:r>
          </a:p>
          <a:p>
            <a:pPr>
              <a:buNone/>
            </a:pPr>
            <a:r>
              <a:rPr lang="ru-RU" sz="3200" dirty="0" smtClean="0"/>
              <a:t>		3.</a:t>
            </a:r>
            <a:r>
              <a:rPr lang="ru-RU" sz="3200" dirty="0" smtClean="0"/>
              <a:t> </a:t>
            </a:r>
            <a:r>
              <a:rPr lang="ru-RU" sz="3200" dirty="0" smtClean="0"/>
              <a:t>Практическая </a:t>
            </a:r>
            <a:r>
              <a:rPr lang="ru-RU" sz="3200" dirty="0" smtClean="0"/>
              <a:t>значимость опыта</a:t>
            </a:r>
          </a:p>
          <a:p>
            <a:pPr>
              <a:buNone/>
            </a:pPr>
            <a:r>
              <a:rPr lang="ru-RU" sz="3200" dirty="0" smtClean="0"/>
              <a:t>		4.</a:t>
            </a:r>
            <a:r>
              <a:rPr lang="ru-RU" sz="3200" dirty="0" smtClean="0"/>
              <a:t> </a:t>
            </a:r>
            <a:r>
              <a:rPr lang="ru-RU" sz="3200" dirty="0" smtClean="0"/>
              <a:t>Степень </a:t>
            </a:r>
            <a:r>
              <a:rPr lang="ru-RU" sz="3200" dirty="0" smtClean="0"/>
              <a:t>соответствия содержания практики ожидаемым эффектам</a:t>
            </a:r>
          </a:p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Цель и задачи конкурса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fontAlgn="base"/>
            <a:r>
              <a:rPr lang="ru-RU" dirty="0" smtClean="0"/>
              <a:t>Выявление </a:t>
            </a:r>
            <a:r>
              <a:rPr lang="ru-RU" dirty="0" smtClean="0"/>
              <a:t>и распространение лучших </a:t>
            </a:r>
            <a:r>
              <a:rPr lang="ru-RU" dirty="0" err="1" smtClean="0"/>
              <a:t>тьюторских</a:t>
            </a:r>
            <a:r>
              <a:rPr lang="ru-RU" dirty="0" smtClean="0"/>
              <a:t> практик и программ </a:t>
            </a:r>
            <a:r>
              <a:rPr lang="ru-RU" dirty="0" err="1" smtClean="0"/>
              <a:t>тьюторского</a:t>
            </a:r>
            <a:r>
              <a:rPr lang="ru-RU" dirty="0" smtClean="0"/>
              <a:t> сопровождения педагогов и обучающихся в образовательных организациях.</a:t>
            </a:r>
          </a:p>
          <a:p>
            <a:pPr fontAlgn="base"/>
            <a:r>
              <a:rPr lang="ru-RU" dirty="0" smtClean="0"/>
              <a:t>  </a:t>
            </a:r>
            <a:r>
              <a:rPr lang="ru-RU" dirty="0" smtClean="0"/>
              <a:t>Задачи </a:t>
            </a:r>
            <a:r>
              <a:rPr lang="ru-RU" dirty="0" smtClean="0"/>
              <a:t>конкурса:</a:t>
            </a:r>
          </a:p>
          <a:p>
            <a:pPr fontAlgn="base"/>
            <a:r>
              <a:rPr lang="ru-RU" dirty="0" smtClean="0"/>
              <a:t>-обмен опытом в сфере </a:t>
            </a:r>
            <a:r>
              <a:rPr lang="ru-RU" dirty="0" err="1" smtClean="0"/>
              <a:t>тьюториала</a:t>
            </a:r>
            <a:r>
              <a:rPr lang="ru-RU" dirty="0" smtClean="0"/>
              <a:t>;</a:t>
            </a:r>
          </a:p>
          <a:p>
            <a:pPr fontAlgn="base"/>
            <a:r>
              <a:rPr lang="ru-RU" dirty="0" smtClean="0"/>
              <a:t>-отбор лучших практик </a:t>
            </a:r>
            <a:r>
              <a:rPr lang="ru-RU" dirty="0" err="1" smtClean="0"/>
              <a:t>тьюторского</a:t>
            </a:r>
            <a:r>
              <a:rPr lang="ru-RU" dirty="0" smtClean="0"/>
              <a:t> сопровождения педагогов и обучающихся.</a:t>
            </a:r>
          </a:p>
          <a:p>
            <a:pPr fontAlgn="base"/>
            <a:r>
              <a:rPr lang="ru-RU" dirty="0" smtClean="0"/>
              <a:t>-стимулирование и содействие деятельности образовательных организаций и муниципальных образований в области </a:t>
            </a:r>
            <a:r>
              <a:rPr lang="ru-RU" dirty="0" err="1" smtClean="0"/>
              <a:t>тьюториала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Условия и порядок проведения конкурса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fontAlgn="base"/>
            <a:r>
              <a:rPr lang="ru-RU" dirty="0" smtClean="0"/>
              <a:t>        Конкурс </a:t>
            </a:r>
            <a:r>
              <a:rPr lang="ru-RU" dirty="0" smtClean="0"/>
              <a:t>проводится в заочной форме </a:t>
            </a:r>
            <a:r>
              <a:rPr lang="ru-RU" b="1" dirty="0" smtClean="0"/>
              <a:t>15 декабря 2022 года</a:t>
            </a:r>
            <a:r>
              <a:rPr lang="ru-RU" dirty="0" smtClean="0"/>
              <a:t>. Конкурсанты отправляют заявку на участие согласно </a:t>
            </a:r>
            <a:r>
              <a:rPr lang="ru-RU" dirty="0" smtClean="0"/>
              <a:t>форме</a:t>
            </a:r>
            <a:endParaRPr lang="ru-RU" dirty="0" smtClean="0"/>
          </a:p>
          <a:p>
            <a:pPr fontAlgn="base"/>
            <a:r>
              <a:rPr lang="ru-RU" dirty="0" smtClean="0"/>
              <a:t> </a:t>
            </a:r>
            <a:r>
              <a:rPr lang="ru-RU" dirty="0" smtClean="0"/>
              <a:t>	Конкурс </a:t>
            </a:r>
            <a:r>
              <a:rPr lang="ru-RU" dirty="0" smtClean="0"/>
              <a:t>проводится по двум номинациям:</a:t>
            </a:r>
          </a:p>
          <a:p>
            <a:pPr fontAlgn="base"/>
            <a:r>
              <a:rPr lang="ru-RU" dirty="0" smtClean="0"/>
              <a:t>«</a:t>
            </a:r>
            <a:r>
              <a:rPr lang="ru-RU" dirty="0" err="1" smtClean="0"/>
              <a:t>Тьюторское</a:t>
            </a:r>
            <a:r>
              <a:rPr lang="ru-RU" dirty="0" smtClean="0"/>
              <a:t> сопровождение учащихся»;</a:t>
            </a:r>
          </a:p>
          <a:p>
            <a:pPr fontAlgn="base"/>
            <a:r>
              <a:rPr lang="ru-RU" dirty="0" smtClean="0"/>
              <a:t>«</a:t>
            </a:r>
            <a:r>
              <a:rPr lang="ru-RU" dirty="0" err="1" smtClean="0"/>
              <a:t>Тьюторское</a:t>
            </a:r>
            <a:r>
              <a:rPr lang="ru-RU" dirty="0" smtClean="0"/>
              <a:t> сопровождение педагогов».</a:t>
            </a:r>
          </a:p>
          <a:p>
            <a:pPr fontAlgn="base"/>
            <a:r>
              <a:rPr lang="ru-RU" dirty="0" smtClean="0"/>
              <a:t>        </a:t>
            </a:r>
            <a:r>
              <a:rPr lang="ru-RU" dirty="0" smtClean="0"/>
              <a:t>Прием </a:t>
            </a:r>
            <a:r>
              <a:rPr lang="ru-RU" dirty="0" smtClean="0"/>
              <a:t>заявок на участие в конкурсе и конкурсных работ участники отправляют на электронную почту координационно-методического отдела </a:t>
            </a:r>
            <a:r>
              <a:rPr lang="en-US" b="1" u="sng" dirty="0" err="1" smtClean="0">
                <a:solidFill>
                  <a:srgbClr val="FF0000"/>
                </a:solidFill>
                <a:hlinkClick r:id="rId2"/>
              </a:rPr>
              <a:t>metodtyva</a:t>
            </a:r>
            <a:r>
              <a:rPr lang="ru-RU" b="1" u="sng" dirty="0" smtClean="0">
                <a:solidFill>
                  <a:srgbClr val="FF0000"/>
                </a:solidFill>
                <a:hlinkClick r:id="rId2"/>
              </a:rPr>
              <a:t>@</a:t>
            </a:r>
            <a:r>
              <a:rPr lang="en-US" b="1" u="sng" dirty="0" smtClean="0">
                <a:solidFill>
                  <a:srgbClr val="FF0000"/>
                </a:solidFill>
                <a:hlinkClick r:id="rId2"/>
              </a:rPr>
              <a:t>mail</a:t>
            </a:r>
            <a:r>
              <a:rPr lang="ru-RU" b="1" u="sng" dirty="0" smtClean="0">
                <a:solidFill>
                  <a:srgbClr val="FF0000"/>
                </a:solidFill>
                <a:hlinkClick r:id="rId2"/>
              </a:rPr>
              <a:t>.</a:t>
            </a:r>
            <a:r>
              <a:rPr lang="en-US" b="1" u="sng" dirty="0" err="1" smtClean="0">
                <a:solidFill>
                  <a:srgbClr val="FF0000"/>
                </a:solidFill>
                <a:hlinkClick r:id="rId2"/>
              </a:rPr>
              <a:t>ru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до 15 декабря 2022 года включительно</a:t>
            </a:r>
            <a:r>
              <a:rPr lang="ru-RU" b="1" dirty="0" smtClean="0"/>
              <a:t>, </a:t>
            </a:r>
            <a:r>
              <a:rPr lang="ru-RU" dirty="0" smtClean="0"/>
              <a:t>контактный номер 8(39422)2-84-50-методист  </a:t>
            </a:r>
            <a:r>
              <a:rPr lang="ru-RU" dirty="0" err="1" smtClean="0"/>
              <a:t>Монгуш</a:t>
            </a:r>
            <a:r>
              <a:rPr lang="ru-RU" dirty="0" smtClean="0"/>
              <a:t> </a:t>
            </a:r>
            <a:r>
              <a:rPr lang="ru-RU" dirty="0" err="1" smtClean="0"/>
              <a:t>Хенче</a:t>
            </a:r>
            <a:r>
              <a:rPr lang="ru-RU" dirty="0" smtClean="0"/>
              <a:t> </a:t>
            </a:r>
            <a:r>
              <a:rPr lang="ru-RU" dirty="0" err="1" smtClean="0"/>
              <a:t>Шолбановна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Участие в конкурсе и требования к участникам конкурса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/>
              <a:t>   Педагоги </a:t>
            </a:r>
            <a:r>
              <a:rPr lang="ru-RU" dirty="0" smtClean="0"/>
              <a:t>дошкольных образовательных организаций, образовательных организаций начального, основного общего и среднего общего, дополнительно образования, среднего профессионального образования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 smtClean="0"/>
              <a:t>Тьюторство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практика</a:t>
            </a:r>
            <a:r>
              <a:rPr lang="ru-RU" dirty="0" smtClean="0"/>
              <a:t>, ориентированная на построение и реализацию персональной образовательной стратегии, учитывающей: личный потенциал человека, образовательную и социальную инфраструктуру и задачи основной деятельности.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340768"/>
            <a:ext cx="8229600" cy="523307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        Приказ Министерства труда и социальной защиты Российской Федерации </a:t>
            </a:r>
            <a:r>
              <a:rPr lang="ru-RU" dirty="0" smtClean="0"/>
              <a:t>№ </a:t>
            </a:r>
            <a:r>
              <a:rPr lang="ru-RU" dirty="0" smtClean="0"/>
              <a:t>544н «Профессиональный </a:t>
            </a:r>
            <a:r>
              <a:rPr lang="ru-RU" dirty="0" smtClean="0"/>
              <a:t>стандарт «Педагог</a:t>
            </a:r>
            <a:r>
              <a:rPr lang="ru-RU" dirty="0" smtClean="0"/>
              <a:t>».</a:t>
            </a:r>
            <a:endParaRPr lang="ru-RU" dirty="0" smtClean="0"/>
          </a:p>
          <a:p>
            <a:pPr algn="just">
              <a:buNone/>
            </a:pPr>
            <a:r>
              <a:rPr lang="ru-RU" dirty="0" smtClean="0"/>
              <a:t>        </a:t>
            </a:r>
          </a:p>
          <a:p>
            <a:pPr algn="just">
              <a:buNone/>
            </a:pPr>
            <a:r>
              <a:rPr lang="ru-RU" dirty="0" smtClean="0"/>
              <a:t> </a:t>
            </a:r>
            <a:r>
              <a:rPr lang="ru-RU" dirty="0" smtClean="0"/>
              <a:t>        Разработан проект профессионального</a:t>
            </a:r>
            <a:endParaRPr lang="ru-RU" dirty="0" smtClean="0"/>
          </a:p>
          <a:p>
            <a:pPr algn="just">
              <a:buNone/>
            </a:pPr>
            <a:r>
              <a:rPr lang="ru-RU" dirty="0" smtClean="0"/>
              <a:t>    стандарта «</a:t>
            </a:r>
            <a:r>
              <a:rPr lang="ru-RU" dirty="0" err="1" smtClean="0"/>
              <a:t>Тьюторское</a:t>
            </a:r>
            <a:r>
              <a:rPr lang="ru-RU" dirty="0" smtClean="0"/>
              <a:t> сопровождение </a:t>
            </a:r>
            <a:r>
              <a:rPr lang="ru-RU" dirty="0" smtClean="0"/>
              <a:t>индивидуальной образовательной программы (ИОП)».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Тьютор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В дидактике </a:t>
            </a:r>
            <a:r>
              <a:rPr lang="ru-RU" dirty="0" err="1" smtClean="0"/>
              <a:t>тьютор</a:t>
            </a:r>
            <a:r>
              <a:rPr lang="ru-RU" dirty="0" smtClean="0"/>
              <a:t> – это позиция, сопровождающая, поддерживающая процесс самообразования, индивидуальный образовательный поиск, осуществляющая поддержку разработки и реализации индивидуальных образовательных проектов и программ. На языке простом </a:t>
            </a:r>
            <a:r>
              <a:rPr lang="ru-RU" dirty="0" err="1" smtClean="0"/>
              <a:t>тьютор</a:t>
            </a:r>
            <a:r>
              <a:rPr lang="ru-RU" dirty="0" smtClean="0"/>
              <a:t> – это наставник.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77383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 smtClean="0"/>
              <a:t>Тьюторское</a:t>
            </a:r>
            <a:r>
              <a:rPr lang="ru-RU" b="1" dirty="0" smtClean="0"/>
              <a:t> </a:t>
            </a:r>
            <a:r>
              <a:rPr lang="ru-RU" b="1" dirty="0" smtClean="0"/>
              <a:t>сопровождение обучающихся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/>
              <a:t>Педагогическая деятельность </a:t>
            </a:r>
            <a:r>
              <a:rPr lang="ru-RU" dirty="0" smtClean="0"/>
              <a:t>по индивидуализации образования, направленная на выявление и развитие образовательных мотивов и интересов учащегося, поиск образовательных ресурсов для создания индивидуальной образовательной программы, на работу с образовательным заказом семьи, формирование учебной и образовательной рефлексии учащегося.</a:t>
            </a:r>
          </a:p>
          <a:p>
            <a:pPr algn="just"/>
            <a:r>
              <a:rPr lang="ru-RU" dirty="0" smtClean="0"/>
              <a:t>Актуальность: Одна из проблем, которая стоит перед учителем современной общеобразовательной школы, это низкий уровень заинтересованности учащихся и отсутствие мотиваций к получению знаний.  Перед учителем стоит задача пробудить в детях личную заинтересованность в приобретаемых знаниях, которые могут и должны пригодиться в жизни.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Тьюторское</a:t>
            </a:r>
            <a:r>
              <a:rPr lang="ru-RU" b="1" dirty="0" smtClean="0"/>
              <a:t> сопровождение педагогов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      </a:t>
            </a:r>
            <a:r>
              <a:rPr lang="ru-RU" dirty="0" err="1" smtClean="0">
                <a:solidFill>
                  <a:srgbClr val="FF0000"/>
                </a:solidFill>
              </a:rPr>
              <a:t>Тьютор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создает условия для непрерывного, открытого процесса повышения квалификации, инициирует процесс мотивации педагогов. Осуществляет мониторинг уровня повышения профессиональной компетентности педагогов, их возможностей, профессионального роста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63</TotalTime>
  <Words>790</Words>
  <Application>Microsoft Office PowerPoint</Application>
  <PresentationFormat>Экран (4:3)</PresentationFormat>
  <Paragraphs>91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Городская</vt:lpstr>
      <vt:lpstr>Подготовка к конкурсу «Лучшая модель муниципального тьюторского сопровождения педагога» </vt:lpstr>
      <vt:lpstr>Цель и задачи конкурса</vt:lpstr>
      <vt:lpstr>Условия и порядок проведения конкурса</vt:lpstr>
      <vt:lpstr>Участие в конкурсе и требования к участникам конкурса </vt:lpstr>
      <vt:lpstr>Тьюторство</vt:lpstr>
      <vt:lpstr>Слайд 6</vt:lpstr>
      <vt:lpstr>Тьютор</vt:lpstr>
      <vt:lpstr>Тьюторское сопровождение обучающихся</vt:lpstr>
      <vt:lpstr>Тьюторское сопровождение педагогов</vt:lpstr>
      <vt:lpstr>Формы тьюторского сопровождения</vt:lpstr>
      <vt:lpstr>Слайд 11</vt:lpstr>
      <vt:lpstr>Слайд 12</vt:lpstr>
      <vt:lpstr>Слайд 13</vt:lpstr>
      <vt:lpstr>Слайд 14</vt:lpstr>
      <vt:lpstr>Слайд 15</vt:lpstr>
      <vt:lpstr>Методы тьюторского сопровождения</vt:lpstr>
      <vt:lpstr>Примеры тьюторских практик</vt:lpstr>
      <vt:lpstr>Требования к конкурсным работам</vt:lpstr>
      <vt:lpstr>Критерии экспертной оценки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Подготовка к конкурсу «Лучшая модель муниципального тьюторского сопровождения педагога» </dc:title>
  <dc:creator>Урана Куулар</dc:creator>
  <cp:lastModifiedBy>Белекмаа</cp:lastModifiedBy>
  <cp:revision>15</cp:revision>
  <dcterms:created xsi:type="dcterms:W3CDTF">2022-11-10T01:21:51Z</dcterms:created>
  <dcterms:modified xsi:type="dcterms:W3CDTF">2022-11-10T02:35:16Z</dcterms:modified>
</cp:coreProperties>
</file>