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2" r:id="rId2"/>
    <p:sldId id="1649" r:id="rId3"/>
    <p:sldId id="1650" r:id="rId4"/>
    <p:sldId id="1648" r:id="rId5"/>
    <p:sldId id="267" r:id="rId6"/>
    <p:sldId id="278" r:id="rId7"/>
    <p:sldId id="1645" r:id="rId8"/>
    <p:sldId id="351" r:id="rId9"/>
    <p:sldId id="569" r:id="rId10"/>
    <p:sldId id="1646" r:id="rId11"/>
    <p:sldId id="1647" r:id="rId12"/>
    <p:sldId id="568" r:id="rId13"/>
    <p:sldId id="571" r:id="rId14"/>
    <p:sldId id="1653" r:id="rId15"/>
    <p:sldId id="262" r:id="rId16"/>
    <p:sldId id="265" r:id="rId17"/>
    <p:sldId id="555" r:id="rId18"/>
    <p:sldId id="560" r:id="rId19"/>
    <p:sldId id="563" r:id="rId20"/>
    <p:sldId id="1652" r:id="rId21"/>
    <p:sldId id="155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00B"/>
    <a:srgbClr val="C05350"/>
    <a:srgbClr val="025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0" autoAdjust="0"/>
  </p:normalViewPr>
  <p:slideViewPr>
    <p:cSldViewPr>
      <p:cViewPr varScale="1">
        <p:scale>
          <a:sx n="105" d="100"/>
          <a:sy n="105" d="100"/>
        </p:scale>
        <p:origin x="19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91;&#1074;&#1086;&#1073;&#1088;&#1085;&#1072;&#1076;&#1079;&#1086;&#1088;\Documents\&#1043;&#1048;&#1040;\&#1055;&#1088;&#1077;&#1079;&#1077;&#1085;&#1090;&#1072;&#1094;&#1080;&#1080;\&#1056;&#1077;&#1077;&#1089;&#1090;&#1088;%20&#1085;&#1072;&#1088;&#1091;&#1096;&#1077;&#1085;&#1080;&#1081;%20&#1080;%20&#1087;&#1088;&#1086;&#1090;&#1086;&#1082;&#1086;&#1083;&#1086;&#1074;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8;&#1091;&#1074;&#1086;&#1073;&#1088;&#1085;&#1072;&#1076;&#1079;&#1086;&#1088;\Documents\&#1043;&#1048;&#1040;\&#1055;&#1088;&#1077;&#1079;&#1077;&#1085;&#1090;&#1072;&#1094;&#1080;&#1080;\&#1056;&#1077;&#1077;&#1089;&#1090;&#1088;%20&#1085;&#1072;&#1088;&#1091;&#1096;&#1077;&#1085;&#1080;&#1081;%20&#1080;%20&#1087;&#1088;&#1086;&#1090;&#1086;&#1082;&#1086;&#1083;&#1086;&#1074;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'Диаграмма-ЕГЭ'!$Q$14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'Диаграмма-ЕГЭ'!$P$15:$P$31</c:f>
              <c:strCache>
                <c:ptCount val="17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Сут-Хольский </c:v>
                </c:pt>
                <c:pt idx="3">
                  <c:v>Дзун-Хемчикский</c:v>
                </c:pt>
                <c:pt idx="4">
                  <c:v>Овюрский</c:v>
                </c:pt>
                <c:pt idx="5">
                  <c:v>Улуг-Хемский</c:v>
                </c:pt>
                <c:pt idx="6">
                  <c:v>Тес-Хемский</c:v>
                </c:pt>
                <c:pt idx="7">
                  <c:v>Эрзинский</c:v>
                </c:pt>
                <c:pt idx="8">
                  <c:v>Тандинский</c:v>
                </c:pt>
                <c:pt idx="9">
                  <c:v>Чеди-Хольский</c:v>
                </c:pt>
                <c:pt idx="10">
                  <c:v>Пий-Хемский</c:v>
                </c:pt>
                <c:pt idx="11">
                  <c:v>Кызылский</c:v>
                </c:pt>
                <c:pt idx="12">
                  <c:v>Каа-Хемский</c:v>
                </c:pt>
                <c:pt idx="13">
                  <c:v>Тоджинский</c:v>
                </c:pt>
                <c:pt idx="14">
                  <c:v>Тере-Хольский</c:v>
                </c:pt>
                <c:pt idx="15">
                  <c:v>г. Ак-Довурак</c:v>
                </c:pt>
                <c:pt idx="16">
                  <c:v>г. Кызыл</c:v>
                </c:pt>
              </c:strCache>
            </c:strRef>
          </c:cat>
          <c:val>
            <c:numRef>
              <c:f>'Диаграмма-ЕГЭ'!$Q$15:$Q$31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7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D-4188-83CB-8990DA76B5F2}"/>
            </c:ext>
          </c:extLst>
        </c:ser>
        <c:ser>
          <c:idx val="1"/>
          <c:order val="1"/>
          <c:tx>
            <c:strRef>
              <c:f>'Диаграмма-ЕГЭ'!$R$14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'Диаграмма-ЕГЭ'!$P$15:$P$31</c:f>
              <c:strCache>
                <c:ptCount val="17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Сут-Хольский </c:v>
                </c:pt>
                <c:pt idx="3">
                  <c:v>Дзун-Хемчикский</c:v>
                </c:pt>
                <c:pt idx="4">
                  <c:v>Овюрский</c:v>
                </c:pt>
                <c:pt idx="5">
                  <c:v>Улуг-Хемский</c:v>
                </c:pt>
                <c:pt idx="6">
                  <c:v>Тес-Хемский</c:v>
                </c:pt>
                <c:pt idx="7">
                  <c:v>Эрзинский</c:v>
                </c:pt>
                <c:pt idx="8">
                  <c:v>Тандинский</c:v>
                </c:pt>
                <c:pt idx="9">
                  <c:v>Чеди-Хольский</c:v>
                </c:pt>
                <c:pt idx="10">
                  <c:v>Пий-Хемский</c:v>
                </c:pt>
                <c:pt idx="11">
                  <c:v>Кызылский</c:v>
                </c:pt>
                <c:pt idx="12">
                  <c:v>Каа-Хемский</c:v>
                </c:pt>
                <c:pt idx="13">
                  <c:v>Тоджинский</c:v>
                </c:pt>
                <c:pt idx="14">
                  <c:v>Тере-Хольский</c:v>
                </c:pt>
                <c:pt idx="15">
                  <c:v>г. Ак-Довурак</c:v>
                </c:pt>
                <c:pt idx="16">
                  <c:v>г. Кызыл</c:v>
                </c:pt>
              </c:strCache>
            </c:strRef>
          </c:cat>
          <c:val>
            <c:numRef>
              <c:f>'Диаграмма-ЕГЭ'!$R$15:$R$31</c:f>
              <c:numCache>
                <c:formatCode>General</c:formatCode>
                <c:ptCount val="1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D-4188-83CB-8990DA76B5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8902927"/>
        <c:axId val="334059039"/>
      </c:barChart>
      <c:catAx>
        <c:axId val="24890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059039"/>
        <c:crosses val="autoZero"/>
        <c:auto val="1"/>
        <c:lblAlgn val="ctr"/>
        <c:lblOffset val="100"/>
        <c:noMultiLvlLbl val="0"/>
      </c:catAx>
      <c:valAx>
        <c:axId val="334059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90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'ОГЭ-2021'!$E$15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'ОГЭ-2021'!$D$16:$D$25</c:f>
              <c:strCache>
                <c:ptCount val="10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Сут-Хольский </c:v>
                </c:pt>
                <c:pt idx="3">
                  <c:v>Монгун-Тайгинский</c:v>
                </c:pt>
                <c:pt idx="4">
                  <c:v>Улуг-Хемский</c:v>
                </c:pt>
                <c:pt idx="5">
                  <c:v>Тес-Хемский</c:v>
                </c:pt>
                <c:pt idx="6">
                  <c:v>Эрзинский</c:v>
                </c:pt>
                <c:pt idx="7">
                  <c:v>Чаа-Хольский</c:v>
                </c:pt>
                <c:pt idx="8">
                  <c:v>г. Кызыл</c:v>
                </c:pt>
                <c:pt idx="9">
                  <c:v>РЦОИ</c:v>
                </c:pt>
              </c:strCache>
            </c:strRef>
          </c:cat>
          <c:val>
            <c:numRef>
              <c:f>'ОГЭ-2021'!$E$16:$E$25</c:f>
              <c:numCache>
                <c:formatCode>General</c:formatCode>
                <c:ptCount val="10"/>
                <c:pt idx="0">
                  <c:v>11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F-405A-8D40-53B296038482}"/>
            </c:ext>
          </c:extLst>
        </c:ser>
        <c:ser>
          <c:idx val="1"/>
          <c:order val="1"/>
          <c:tx>
            <c:strRef>
              <c:f>'ОГЭ-2021'!$F$15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'ОГЭ-2021'!$D$16:$D$25</c:f>
              <c:strCache>
                <c:ptCount val="10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Сут-Хольский </c:v>
                </c:pt>
                <c:pt idx="3">
                  <c:v>Монгун-Тайгинский</c:v>
                </c:pt>
                <c:pt idx="4">
                  <c:v>Улуг-Хемский</c:v>
                </c:pt>
                <c:pt idx="5">
                  <c:v>Тес-Хемский</c:v>
                </c:pt>
                <c:pt idx="6">
                  <c:v>Эрзинский</c:v>
                </c:pt>
                <c:pt idx="7">
                  <c:v>Чаа-Хольский</c:v>
                </c:pt>
                <c:pt idx="8">
                  <c:v>г. Кызыл</c:v>
                </c:pt>
                <c:pt idx="9">
                  <c:v>РЦОИ</c:v>
                </c:pt>
              </c:strCache>
            </c:strRef>
          </c:cat>
          <c:val>
            <c:numRef>
              <c:f>'ОГЭ-2021'!$F$16:$F$25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F-405A-8D40-53B2960384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750063"/>
        <c:axId val="334064863"/>
      </c:barChart>
      <c:catAx>
        <c:axId val="33275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064863"/>
        <c:crosses val="autoZero"/>
        <c:auto val="1"/>
        <c:lblAlgn val="ctr"/>
        <c:lblOffset val="100"/>
        <c:noMultiLvlLbl val="0"/>
      </c:catAx>
      <c:valAx>
        <c:axId val="334064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275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9DAC4-EEFE-4686-B5C6-586ADA2B411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EA04-B34F-4394-92A4-070CA73B6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7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61F01-A88D-4C0C-8D22-840A46CB223C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83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BC0A0-691B-478A-BDE0-C8459AF23F8A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9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76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2870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порядка проведения  государственной итоговой аттестации в 2023 году</a:t>
            </a:r>
            <a:endParaRPr lang="ru-RU" sz="2400" dirty="0"/>
          </a:p>
        </p:txBody>
      </p:sp>
      <p:pic>
        <p:nvPicPr>
          <p:cNvPr id="3074" name="Picture 2" descr="http://ntpk2.ru/sites/default/files/ege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812" y="5445224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Сарыг-Донгак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А.Э., начальник отдела контроля и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в сфере образования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AA3D8-D253-40B7-BEC4-93DE0E0B50F2}"/>
              </a:ext>
            </a:extLst>
          </p:cNvPr>
          <p:cNvSpPr txBox="1"/>
          <p:nvPr/>
        </p:nvSpPr>
        <p:spPr>
          <a:xfrm>
            <a:off x="3743908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04.05.2023 г.</a:t>
            </a:r>
          </a:p>
        </p:txBody>
      </p:sp>
    </p:spTree>
    <p:extLst>
      <p:ext uri="{BB962C8B-B14F-4D97-AF65-F5344CB8AC3E}">
        <p14:creationId xmlns:p14="http://schemas.microsoft.com/office/powerpoint/2010/main" val="312733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-36511" y="11901"/>
            <a:ext cx="9180512" cy="477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    Контроль за соблюдением порядка проведения ГИА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197170F-BB10-48CD-B4E3-9393C5BBB4CE}"/>
              </a:ext>
            </a:extLst>
          </p:cNvPr>
          <p:cNvSpPr/>
          <p:nvPr/>
        </p:nvSpPr>
        <p:spPr>
          <a:xfrm>
            <a:off x="681711" y="1044402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2021 г.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A83E5E-595B-4C4D-A2CF-2A622E4511CA}"/>
              </a:ext>
            </a:extLst>
          </p:cNvPr>
          <p:cNvSpPr/>
          <p:nvPr/>
        </p:nvSpPr>
        <p:spPr>
          <a:xfrm>
            <a:off x="6677257" y="1008186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2022 г.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8FD60C4-EBB3-433D-AAA3-55F3ED0B299A}"/>
              </a:ext>
            </a:extLst>
          </p:cNvPr>
          <p:cNvSpPr/>
          <p:nvPr/>
        </p:nvSpPr>
        <p:spPr>
          <a:xfrm>
            <a:off x="7651192" y="4217435"/>
            <a:ext cx="117689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КДН - </a:t>
            </a:r>
            <a:r>
              <a:rPr lang="ru-RU" sz="1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054EFE94-21E5-4313-9BF2-51898F870F43}"/>
              </a:ext>
            </a:extLst>
          </p:cNvPr>
          <p:cNvSpPr/>
          <p:nvPr/>
        </p:nvSpPr>
        <p:spPr>
          <a:xfrm>
            <a:off x="6702980" y="4212336"/>
            <a:ext cx="86834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- </a:t>
            </a: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62D729F-C543-4976-BB8C-55375AA5B814}"/>
              </a:ext>
            </a:extLst>
          </p:cNvPr>
          <p:cNvSpPr/>
          <p:nvPr/>
        </p:nvSpPr>
        <p:spPr>
          <a:xfrm>
            <a:off x="7268164" y="3553136"/>
            <a:ext cx="65132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4</a:t>
            </a:r>
          </a:p>
        </p:txBody>
      </p: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B1691CC0-F05A-4AF0-9446-F11598C0B514}"/>
              </a:ext>
            </a:extLst>
          </p:cNvPr>
          <p:cNvCxnSpPr>
            <a:cxnSpLocks/>
          </p:cNvCxnSpPr>
          <p:nvPr/>
        </p:nvCxnSpPr>
        <p:spPr>
          <a:xfrm>
            <a:off x="7796140" y="3944542"/>
            <a:ext cx="227222" cy="2352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6AA108F0-E6E2-4722-9FF3-9EE7FD2AA2CC}"/>
              </a:ext>
            </a:extLst>
          </p:cNvPr>
          <p:cNvCxnSpPr>
            <a:cxnSpLocks/>
          </p:cNvCxnSpPr>
          <p:nvPr/>
        </p:nvCxnSpPr>
        <p:spPr>
          <a:xfrm flipH="1">
            <a:off x="7164289" y="3953414"/>
            <a:ext cx="207624" cy="2294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AE266C2-FB02-4928-889B-A7E605F8A871}"/>
              </a:ext>
            </a:extLst>
          </p:cNvPr>
          <p:cNvSpPr/>
          <p:nvPr/>
        </p:nvSpPr>
        <p:spPr>
          <a:xfrm>
            <a:off x="755833" y="3619456"/>
            <a:ext cx="7640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3</a:t>
            </a: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3851DFAC-F20D-477E-A6B3-ABBFE72DB4CB}"/>
              </a:ext>
            </a:extLst>
          </p:cNvPr>
          <p:cNvCxnSpPr>
            <a:cxnSpLocks/>
          </p:cNvCxnSpPr>
          <p:nvPr/>
        </p:nvCxnSpPr>
        <p:spPr>
          <a:xfrm>
            <a:off x="1389950" y="3971630"/>
            <a:ext cx="273924" cy="2405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8A7ECAF4-87AA-40FE-9BF1-1360F4C64DB2}"/>
              </a:ext>
            </a:extLst>
          </p:cNvPr>
          <p:cNvCxnSpPr>
            <a:cxnSpLocks/>
          </p:cNvCxnSpPr>
          <p:nvPr/>
        </p:nvCxnSpPr>
        <p:spPr>
          <a:xfrm flipH="1">
            <a:off x="555237" y="3989426"/>
            <a:ext cx="366643" cy="22049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A574B4-8555-4AB2-8A39-18063757DF60}"/>
              </a:ext>
            </a:extLst>
          </p:cNvPr>
          <p:cNvSpPr/>
          <p:nvPr/>
        </p:nvSpPr>
        <p:spPr>
          <a:xfrm>
            <a:off x="303311" y="611705"/>
            <a:ext cx="843319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2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Нарушения, допущенные  участниками ГИА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237860-ACD3-4EF7-A9BF-F304995FDF61}"/>
              </a:ext>
            </a:extLst>
          </p:cNvPr>
          <p:cNvSpPr/>
          <p:nvPr/>
        </p:nvSpPr>
        <p:spPr>
          <a:xfrm>
            <a:off x="6702980" y="4585857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КДН: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3E21A5-C593-4232-83B9-771E5FDDB7ED}"/>
              </a:ext>
            </a:extLst>
          </p:cNvPr>
          <p:cNvSpPr/>
          <p:nvPr/>
        </p:nvSpPr>
        <p:spPr>
          <a:xfrm>
            <a:off x="86565" y="4618788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КДН:</a:t>
            </a: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0E3B92EE-9B6F-4C2A-810A-6C4A1647CBA4}"/>
              </a:ext>
            </a:extLst>
          </p:cNvPr>
          <p:cNvCxnSpPr>
            <a:cxnSpLocks/>
          </p:cNvCxnSpPr>
          <p:nvPr/>
        </p:nvCxnSpPr>
        <p:spPr>
          <a:xfrm flipH="1">
            <a:off x="7753517" y="4826981"/>
            <a:ext cx="12078" cy="2474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D80F1A79-7274-44E2-B79D-2E28AA6AAB20}"/>
              </a:ext>
            </a:extLst>
          </p:cNvPr>
          <p:cNvCxnSpPr>
            <a:cxnSpLocks/>
          </p:cNvCxnSpPr>
          <p:nvPr/>
        </p:nvCxnSpPr>
        <p:spPr>
          <a:xfrm flipH="1">
            <a:off x="1136244" y="4899775"/>
            <a:ext cx="1" cy="273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E4F653D-7C6F-4DB9-9588-521AC73CD9CD}"/>
              </a:ext>
            </a:extLst>
          </p:cNvPr>
          <p:cNvSpPr/>
          <p:nvPr/>
        </p:nvSpPr>
        <p:spPr>
          <a:xfrm>
            <a:off x="205822" y="5168486"/>
            <a:ext cx="212903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A83626F-DCE4-455C-B786-9CA53DF8E194}"/>
              </a:ext>
            </a:extLst>
          </p:cNvPr>
          <p:cNvSpPr/>
          <p:nvPr/>
        </p:nvSpPr>
        <p:spPr>
          <a:xfrm>
            <a:off x="172930" y="5851229"/>
            <a:ext cx="21203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A76F7F-BC3B-4E71-B870-42D9672F8208}"/>
              </a:ext>
            </a:extLst>
          </p:cNvPr>
          <p:cNvSpPr/>
          <p:nvPr/>
        </p:nvSpPr>
        <p:spPr>
          <a:xfrm>
            <a:off x="6698353" y="5134255"/>
            <a:ext cx="206468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F80EE2C-0D23-4DE8-B8AA-E162E310D37E}"/>
              </a:ext>
            </a:extLst>
          </p:cNvPr>
          <p:cNvSpPr/>
          <p:nvPr/>
        </p:nvSpPr>
        <p:spPr>
          <a:xfrm>
            <a:off x="6702980" y="5780078"/>
            <a:ext cx="20492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B049B70-7F25-43FE-B48F-E7290D6DADD4}"/>
              </a:ext>
            </a:extLst>
          </p:cNvPr>
          <p:cNvSpPr/>
          <p:nvPr/>
        </p:nvSpPr>
        <p:spPr>
          <a:xfrm rot="568283">
            <a:off x="6848297" y="1691874"/>
            <a:ext cx="1305558" cy="553998"/>
          </a:xfrm>
          <a:prstGeom prst="cloudCallout">
            <a:avLst>
              <a:gd name="adj1" fmla="val -67847"/>
              <a:gd name="adj2" fmla="val 42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- 47%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0D77C36-4911-477D-AAF8-3504DB7492D3}"/>
              </a:ext>
            </a:extLst>
          </p:cNvPr>
          <p:cNvSpPr/>
          <p:nvPr/>
        </p:nvSpPr>
        <p:spPr>
          <a:xfrm>
            <a:off x="199779" y="4254542"/>
            <a:ext cx="86834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- </a:t>
            </a: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BD070CC-5BEC-41EE-8990-F5E97CDEE68F}"/>
              </a:ext>
            </a:extLst>
          </p:cNvPr>
          <p:cNvSpPr/>
          <p:nvPr/>
        </p:nvSpPr>
        <p:spPr>
          <a:xfrm>
            <a:off x="1152492" y="4256801"/>
            <a:ext cx="106107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КДН - </a:t>
            </a:r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05C5D97-B08D-48C8-B859-21697786ADE3}"/>
              </a:ext>
            </a:extLst>
          </p:cNvPr>
          <p:cNvGrpSpPr/>
          <p:nvPr/>
        </p:nvGrpSpPr>
        <p:grpSpPr>
          <a:xfrm>
            <a:off x="2419795" y="2652393"/>
            <a:ext cx="3951098" cy="527931"/>
            <a:chOff x="2446868" y="3359165"/>
            <a:chExt cx="3951098" cy="527931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AAAD9C7D-C1B5-477E-B55A-054502D4A94B}"/>
                </a:ext>
              </a:extLst>
            </p:cNvPr>
            <p:cNvSpPr/>
            <p:nvPr/>
          </p:nvSpPr>
          <p:spPr>
            <a:xfrm>
              <a:off x="2446868" y="3379265"/>
              <a:ext cx="67475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5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C22ED8EE-ABE5-419D-B5C8-AB8E9E9A39A4}"/>
                </a:ext>
              </a:extLst>
            </p:cNvPr>
            <p:cNvSpPr/>
            <p:nvPr/>
          </p:nvSpPr>
          <p:spPr>
            <a:xfrm>
              <a:off x="5831462" y="3370009"/>
              <a:ext cx="566504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BD129058-E157-40F1-A0B2-D83CC5D91BB7}"/>
                </a:ext>
              </a:extLst>
            </p:cNvPr>
            <p:cNvGrpSpPr/>
            <p:nvPr/>
          </p:nvGrpSpPr>
          <p:grpSpPr>
            <a:xfrm>
              <a:off x="3170899" y="3359165"/>
              <a:ext cx="2607019" cy="523220"/>
              <a:chOff x="3189335" y="2789605"/>
              <a:chExt cx="2140440" cy="622489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F4CA2B3A-D7C4-42AE-B5ED-FDE3326B6B31}"/>
                  </a:ext>
                </a:extLst>
              </p:cNvPr>
              <p:cNvSpPr/>
              <p:nvPr/>
            </p:nvSpPr>
            <p:spPr>
              <a:xfrm>
                <a:off x="3189335" y="2801881"/>
                <a:ext cx="2140440" cy="5905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125D275E-26F4-4F05-8DC8-C7C8C4C12A72}"/>
                  </a:ext>
                </a:extLst>
              </p:cNvPr>
              <p:cNvSpPr/>
              <p:nvPr/>
            </p:nvSpPr>
            <p:spPr>
              <a:xfrm>
                <a:off x="3477300" y="2789605"/>
                <a:ext cx="1852475" cy="62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Наличие письменной заметки </a:t>
                </a:r>
              </a:p>
            </p:txBody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044FF1DC-9478-4479-82E7-30FEACE33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4" t="41894" r="74404" b="43476"/>
              <a:stretch/>
            </p:blipFill>
            <p:spPr bwMode="auto">
              <a:xfrm>
                <a:off x="3258522" y="2865157"/>
                <a:ext cx="256997" cy="388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6" name="Стрелка: вниз 125">
              <a:extLst>
                <a:ext uri="{FF2B5EF4-FFF2-40B4-BE49-F238E27FC236}">
                  <a16:creationId xmlns:a16="http://schemas.microsoft.com/office/drawing/2014/main" id="{3E599B00-A158-4B36-ABCB-578FB94B3A50}"/>
                </a:ext>
              </a:extLst>
            </p:cNvPr>
            <p:cNvSpPr/>
            <p:nvPr/>
          </p:nvSpPr>
          <p:spPr>
            <a:xfrm rot="5400000">
              <a:off x="2982737" y="3501882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3" name="Стрелка: вниз 132">
              <a:extLst>
                <a:ext uri="{FF2B5EF4-FFF2-40B4-BE49-F238E27FC236}">
                  <a16:creationId xmlns:a16="http://schemas.microsoft.com/office/drawing/2014/main" id="{1A4698DA-BBD8-484A-AA23-F19C01C167E8}"/>
                </a:ext>
              </a:extLst>
            </p:cNvPr>
            <p:cNvSpPr/>
            <p:nvPr/>
          </p:nvSpPr>
          <p:spPr>
            <a:xfrm rot="16200000" flipH="1">
              <a:off x="5778817" y="3503475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3B03172-0C62-43D0-B9FD-645A80B85A10}"/>
              </a:ext>
            </a:extLst>
          </p:cNvPr>
          <p:cNvGrpSpPr/>
          <p:nvPr/>
        </p:nvGrpSpPr>
        <p:grpSpPr>
          <a:xfrm>
            <a:off x="2603045" y="3201304"/>
            <a:ext cx="3688580" cy="553118"/>
            <a:chOff x="2655645" y="3875365"/>
            <a:chExt cx="3688580" cy="553118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35AF3FA1-680B-4C50-8671-55A76A337743}"/>
                </a:ext>
              </a:extLst>
            </p:cNvPr>
            <p:cNvSpPr/>
            <p:nvPr/>
          </p:nvSpPr>
          <p:spPr>
            <a:xfrm>
              <a:off x="2655645" y="3882213"/>
              <a:ext cx="360130" cy="517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C09E506-7C8F-49FC-98D5-A9E969AC9432}"/>
                </a:ext>
              </a:extLst>
            </p:cNvPr>
            <p:cNvSpPr/>
            <p:nvPr/>
          </p:nvSpPr>
          <p:spPr>
            <a:xfrm>
              <a:off x="5942048" y="3875365"/>
              <a:ext cx="402177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1199616E-7283-4D0F-A435-625F211057F4}"/>
                </a:ext>
              </a:extLst>
            </p:cNvPr>
            <p:cNvGrpSpPr/>
            <p:nvPr/>
          </p:nvGrpSpPr>
          <p:grpSpPr>
            <a:xfrm>
              <a:off x="3198413" y="3950431"/>
              <a:ext cx="2595958" cy="478052"/>
              <a:chOff x="3145280" y="4062400"/>
              <a:chExt cx="2109641" cy="548979"/>
            </a:xfrm>
          </p:grpSpPr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E667845F-8662-4295-AE79-53B62894E041}"/>
                  </a:ext>
                </a:extLst>
              </p:cNvPr>
              <p:cNvSpPr/>
              <p:nvPr/>
            </p:nvSpPr>
            <p:spPr>
              <a:xfrm>
                <a:off x="3145280" y="4062400"/>
                <a:ext cx="2109641" cy="5489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377" name="Picture 3" descr="C:\Users\admin\Downloads\На сайт\Zapreshchaetsya-2018-001.jpg">
                <a:extLst>
                  <a:ext uri="{FF2B5EF4-FFF2-40B4-BE49-F238E27FC236}">
                    <a16:creationId xmlns:a16="http://schemas.microsoft.com/office/drawing/2014/main" id="{B05A3CDD-E259-4BE4-AFF2-DBF7826C1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2" t="19055" r="73859" b="64995"/>
              <a:stretch>
                <a:fillRect/>
              </a:stretch>
            </p:blipFill>
            <p:spPr bwMode="auto">
              <a:xfrm>
                <a:off x="3202214" y="4126026"/>
                <a:ext cx="305537" cy="399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Прямоугольник 111">
                <a:extLst>
                  <a:ext uri="{FF2B5EF4-FFF2-40B4-BE49-F238E27FC236}">
                    <a16:creationId xmlns:a16="http://schemas.microsoft.com/office/drawing/2014/main" id="{75E81109-3EB8-4A0F-96E2-337EE04D5057}"/>
                  </a:ext>
                </a:extLst>
              </p:cNvPr>
              <p:cNvSpPr/>
              <p:nvPr/>
            </p:nvSpPr>
            <p:spPr>
              <a:xfrm>
                <a:off x="3484939" y="4101505"/>
                <a:ext cx="16094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Наличие средств связи</a:t>
                </a:r>
              </a:p>
            </p:txBody>
          </p:sp>
        </p:grpSp>
        <p:sp>
          <p:nvSpPr>
            <p:cNvPr id="127" name="Стрелка: вниз 126">
              <a:extLst>
                <a:ext uri="{FF2B5EF4-FFF2-40B4-BE49-F238E27FC236}">
                  <a16:creationId xmlns:a16="http://schemas.microsoft.com/office/drawing/2014/main" id="{78E6E710-2CB0-4543-BAAF-8B6CC2442145}"/>
                </a:ext>
              </a:extLst>
            </p:cNvPr>
            <p:cNvSpPr/>
            <p:nvPr/>
          </p:nvSpPr>
          <p:spPr>
            <a:xfrm rot="5400000">
              <a:off x="3008264" y="4058524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Стрелка: вниз 133">
              <a:extLst>
                <a:ext uri="{FF2B5EF4-FFF2-40B4-BE49-F238E27FC236}">
                  <a16:creationId xmlns:a16="http://schemas.microsoft.com/office/drawing/2014/main" id="{C540C0B4-A090-4B1D-9F43-088F182506DD}"/>
                </a:ext>
              </a:extLst>
            </p:cNvPr>
            <p:cNvSpPr/>
            <p:nvPr/>
          </p:nvSpPr>
          <p:spPr>
            <a:xfrm rot="16200000" flipH="1">
              <a:off x="5795112" y="4046854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1BF8139-97B5-45B9-AFF5-0E9555CE4795}"/>
              </a:ext>
            </a:extLst>
          </p:cNvPr>
          <p:cNvGrpSpPr/>
          <p:nvPr/>
        </p:nvGrpSpPr>
        <p:grpSpPr>
          <a:xfrm>
            <a:off x="2656248" y="4433139"/>
            <a:ext cx="3759438" cy="631315"/>
            <a:chOff x="2683469" y="5098074"/>
            <a:chExt cx="3759438" cy="631315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FABFD71-BCF6-4558-AA79-329EFCF51105}"/>
                </a:ext>
              </a:extLst>
            </p:cNvPr>
            <p:cNvSpPr/>
            <p:nvPr/>
          </p:nvSpPr>
          <p:spPr>
            <a:xfrm>
              <a:off x="2683469" y="5098074"/>
              <a:ext cx="3299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3B02EC3E-7395-4AE7-B632-61D4694F5041}"/>
                </a:ext>
              </a:extLst>
            </p:cNvPr>
            <p:cNvSpPr/>
            <p:nvPr/>
          </p:nvSpPr>
          <p:spPr>
            <a:xfrm>
              <a:off x="5861014" y="5146505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1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B1D9B0-3297-41DD-981B-CB1B98515035}"/>
                </a:ext>
              </a:extLst>
            </p:cNvPr>
            <p:cNvGrpSpPr/>
            <p:nvPr/>
          </p:nvGrpSpPr>
          <p:grpSpPr>
            <a:xfrm>
              <a:off x="3025462" y="5152308"/>
              <a:ext cx="2947468" cy="577081"/>
              <a:chOff x="3025462" y="5152308"/>
              <a:chExt cx="2947468" cy="577081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4AB8636A-A766-4FF8-8990-AC3FEDED11A9}"/>
                  </a:ext>
                </a:extLst>
              </p:cNvPr>
              <p:cNvGrpSpPr/>
              <p:nvPr/>
            </p:nvGrpSpPr>
            <p:grpSpPr>
              <a:xfrm>
                <a:off x="3198413" y="5152308"/>
                <a:ext cx="2595958" cy="577081"/>
                <a:chOff x="3171701" y="4864600"/>
                <a:chExt cx="2105337" cy="577081"/>
              </a:xfrm>
            </p:grpSpPr>
            <p:sp>
              <p:nvSpPr>
                <p:cNvPr id="115" name="Прямоугольник 114">
                  <a:extLst>
                    <a:ext uri="{FF2B5EF4-FFF2-40B4-BE49-F238E27FC236}">
                      <a16:creationId xmlns:a16="http://schemas.microsoft.com/office/drawing/2014/main" id="{E9E33184-102B-4E55-8DE5-A23288FAECB4}"/>
                    </a:ext>
                  </a:extLst>
                </p:cNvPr>
                <p:cNvSpPr/>
                <p:nvPr/>
              </p:nvSpPr>
              <p:spPr>
                <a:xfrm>
                  <a:off x="3171701" y="4864600"/>
                  <a:ext cx="2098975" cy="5770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Прямоугольник 117">
                  <a:extLst>
                    <a:ext uri="{FF2B5EF4-FFF2-40B4-BE49-F238E27FC236}">
                      <a16:creationId xmlns:a16="http://schemas.microsoft.com/office/drawing/2014/main" id="{517FF2E8-F2BE-4B4E-B58F-DC68434AB91D}"/>
                    </a:ext>
                  </a:extLst>
                </p:cNvPr>
                <p:cNvSpPr/>
                <p:nvPr/>
              </p:nvSpPr>
              <p:spPr>
                <a:xfrm>
                  <a:off x="3426773" y="4864601"/>
                  <a:ext cx="185026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Несоблюдение продолжительности экзамена</a:t>
                  </a:r>
                </a:p>
              </p:txBody>
            </p:sp>
            <p:pic>
              <p:nvPicPr>
                <p:cNvPr id="1028" name="Picture 4" descr="часы векторная Icon PNG , часы клипарт, часы, часы PNG картинки и пнг  рисунок для бесплатной загрузки | Clock clipart, Clock icon, Clock">
                  <a:extLst>
                    <a:ext uri="{FF2B5EF4-FFF2-40B4-BE49-F238E27FC236}">
                      <a16:creationId xmlns:a16="http://schemas.microsoft.com/office/drawing/2014/main" id="{A82B4C56-8469-403C-AEDD-1FF27D80DB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1080" y="4938237"/>
                  <a:ext cx="265930" cy="2948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Стрелка: вниз 128">
                <a:extLst>
                  <a:ext uri="{FF2B5EF4-FFF2-40B4-BE49-F238E27FC236}">
                    <a16:creationId xmlns:a16="http://schemas.microsoft.com/office/drawing/2014/main" id="{5F7F98E3-0C3C-4017-9702-ACF536435D14}"/>
                  </a:ext>
                </a:extLst>
              </p:cNvPr>
              <p:cNvSpPr/>
              <p:nvPr/>
            </p:nvSpPr>
            <p:spPr>
              <a:xfrm rot="5400000">
                <a:off x="3008263" y="529306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Стрелка: вниз 135">
                <a:extLst>
                  <a:ext uri="{FF2B5EF4-FFF2-40B4-BE49-F238E27FC236}">
                    <a16:creationId xmlns:a16="http://schemas.microsoft.com/office/drawing/2014/main" id="{3E80EEDE-4E0B-4059-95FB-5C5EE9B93AF9}"/>
                  </a:ext>
                </a:extLst>
              </p:cNvPr>
              <p:cNvSpPr/>
              <p:nvPr/>
            </p:nvSpPr>
            <p:spPr>
              <a:xfrm rot="16200000" flipH="1">
                <a:off x="5793662" y="5294157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EA79CE9-AF04-4D10-A9EB-38136FEF7EE8}"/>
              </a:ext>
            </a:extLst>
          </p:cNvPr>
          <p:cNvGrpSpPr/>
          <p:nvPr/>
        </p:nvGrpSpPr>
        <p:grpSpPr>
          <a:xfrm>
            <a:off x="2192069" y="1552106"/>
            <a:ext cx="4455569" cy="989184"/>
            <a:chOff x="2192069" y="1510235"/>
            <a:chExt cx="4455569" cy="1031055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6FB8D520-2D9C-4D1F-A8AC-6E99C9C9C86D}"/>
                </a:ext>
              </a:extLst>
            </p:cNvPr>
            <p:cNvSpPr/>
            <p:nvPr/>
          </p:nvSpPr>
          <p:spPr>
            <a:xfrm>
              <a:off x="2192069" y="1516786"/>
              <a:ext cx="803752" cy="600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33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17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CD7929D1-1446-4118-99C4-422DADE36858}"/>
                </a:ext>
              </a:extLst>
            </p:cNvPr>
            <p:cNvSpPr/>
            <p:nvPr/>
          </p:nvSpPr>
          <p:spPr>
            <a:xfrm>
              <a:off x="5788611" y="1533091"/>
              <a:ext cx="85902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33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9</a:t>
              </a: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650DE0A-7AB0-42BE-A3CD-9064F4DA2E14}"/>
                </a:ext>
              </a:extLst>
            </p:cNvPr>
            <p:cNvGrpSpPr/>
            <p:nvPr/>
          </p:nvGrpSpPr>
          <p:grpSpPr>
            <a:xfrm>
              <a:off x="2792363" y="1510235"/>
              <a:ext cx="3230720" cy="1031055"/>
              <a:chOff x="2792363" y="1510235"/>
              <a:chExt cx="3230720" cy="1031055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91599909-85E1-4074-985C-76B2EC23F6C2}"/>
                  </a:ext>
                </a:extLst>
              </p:cNvPr>
              <p:cNvGrpSpPr/>
              <p:nvPr/>
            </p:nvGrpSpPr>
            <p:grpSpPr>
              <a:xfrm>
                <a:off x="2954432" y="1510235"/>
                <a:ext cx="2874425" cy="600164"/>
                <a:chOff x="3040378" y="1389644"/>
                <a:chExt cx="2657389" cy="622495"/>
              </a:xfrm>
            </p:grpSpPr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B9B2286D-2476-4000-9280-10FA7260CECD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ellipse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:a16="http://schemas.microsoft.com/office/drawing/2014/main" id="{9A37A90C-B9ED-43A3-832D-9FE505BC8BDE}"/>
                    </a:ext>
                  </a:extLst>
                </p:cNvPr>
                <p:cNvSpPr/>
                <p:nvPr/>
              </p:nvSpPr>
              <p:spPr>
                <a:xfrm>
                  <a:off x="3273737" y="1546377"/>
                  <a:ext cx="219066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pattFill prst="dkUpDiag">
                        <a:fgClr>
                          <a:schemeClr val="bg1">
                            <a:lumMod val="50000"/>
                          </a:schemeClr>
                        </a:fgClr>
                        <a:bgClr>
                          <a:schemeClr val="tx1">
                            <a:lumMod val="75000"/>
                            <a:lumOff val="25000"/>
                          </a:schemeClr>
                        </a:bgClr>
                      </a:patt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Всего нарушений:</a:t>
                  </a:r>
                </a:p>
              </p:txBody>
            </p:sp>
          </p:grpSp>
          <p:sp>
            <p:nvSpPr>
              <p:cNvPr id="40" name="Стрелка вниз 39">
                <a:extLst>
                  <a:ext uri="{FF2B5EF4-FFF2-40B4-BE49-F238E27FC236}">
                    <a16:creationId xmlns:a16="http://schemas.microsoft.com/office/drawing/2014/main" id="{A287517E-7FB8-476E-B129-7F6037FE0BD7}"/>
                  </a:ext>
                </a:extLst>
              </p:cNvPr>
              <p:cNvSpPr/>
              <p:nvPr/>
            </p:nvSpPr>
            <p:spPr>
              <a:xfrm>
                <a:off x="3799767" y="2127088"/>
                <a:ext cx="1183751" cy="414202"/>
              </a:xfrm>
              <a:prstGeom prst="downArrow">
                <a:avLst>
                  <a:gd name="adj1" fmla="val 74777"/>
                  <a:gd name="adj2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135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них:</a:t>
                </a:r>
              </a:p>
            </p:txBody>
          </p:sp>
          <p:sp>
            <p:nvSpPr>
              <p:cNvPr id="13" name="Стрелка: вниз 12">
                <a:extLst>
                  <a:ext uri="{FF2B5EF4-FFF2-40B4-BE49-F238E27FC236}">
                    <a16:creationId xmlns:a16="http://schemas.microsoft.com/office/drawing/2014/main" id="{BD789D4E-7737-446E-9F9F-2E7975DC3D35}"/>
                  </a:ext>
                </a:extLst>
              </p:cNvPr>
              <p:cNvSpPr/>
              <p:nvPr/>
            </p:nvSpPr>
            <p:spPr>
              <a:xfrm rot="5400000">
                <a:off x="2775164" y="174351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Стрелка: вниз 139">
                <a:extLst>
                  <a:ext uri="{FF2B5EF4-FFF2-40B4-BE49-F238E27FC236}">
                    <a16:creationId xmlns:a16="http://schemas.microsoft.com/office/drawing/2014/main" id="{57F27928-9CBD-4BE4-8F7A-63212F622C0C}"/>
                  </a:ext>
                </a:extLst>
              </p:cNvPr>
              <p:cNvSpPr/>
              <p:nvPr/>
            </p:nvSpPr>
            <p:spPr>
              <a:xfrm rot="16200000" flipH="1">
                <a:off x="5843815" y="174351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id="{25FCF93E-BC9D-429D-9D83-041923FA033F}"/>
              </a:ext>
            </a:extLst>
          </p:cNvPr>
          <p:cNvSpPr/>
          <p:nvPr/>
        </p:nvSpPr>
        <p:spPr>
          <a:xfrm>
            <a:off x="214476" y="2855736"/>
            <a:ext cx="1915262" cy="6780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A1978708-D05E-44DD-8179-70FEF16D9F82}"/>
              </a:ext>
            </a:extLst>
          </p:cNvPr>
          <p:cNvSpPr/>
          <p:nvPr/>
        </p:nvSpPr>
        <p:spPr>
          <a:xfrm>
            <a:off x="6647638" y="2816015"/>
            <a:ext cx="1915262" cy="6780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5" name="Стрелка: вниз 144">
            <a:extLst>
              <a:ext uri="{FF2B5EF4-FFF2-40B4-BE49-F238E27FC236}">
                <a16:creationId xmlns:a16="http://schemas.microsoft.com/office/drawing/2014/main" id="{092C1B3A-798A-456D-AD81-FB7D03C459B6}"/>
              </a:ext>
            </a:extLst>
          </p:cNvPr>
          <p:cNvSpPr/>
          <p:nvPr/>
        </p:nvSpPr>
        <p:spPr>
          <a:xfrm>
            <a:off x="1023844" y="3527625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6" name="Стрелка: вниз 145">
            <a:extLst>
              <a:ext uri="{FF2B5EF4-FFF2-40B4-BE49-F238E27FC236}">
                <a16:creationId xmlns:a16="http://schemas.microsoft.com/office/drawing/2014/main" id="{6FCFF0D6-EC63-4301-B755-B5D86C198B90}"/>
              </a:ext>
            </a:extLst>
          </p:cNvPr>
          <p:cNvSpPr/>
          <p:nvPr/>
        </p:nvSpPr>
        <p:spPr>
          <a:xfrm>
            <a:off x="7562037" y="3511012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0FE9A6-72E8-4DD1-A036-20FBF3D40E86}"/>
              </a:ext>
            </a:extLst>
          </p:cNvPr>
          <p:cNvGrpSpPr/>
          <p:nvPr/>
        </p:nvGrpSpPr>
        <p:grpSpPr>
          <a:xfrm>
            <a:off x="2593945" y="5157406"/>
            <a:ext cx="3729243" cy="573202"/>
            <a:chOff x="2582993" y="5156074"/>
            <a:chExt cx="3729243" cy="601055"/>
          </a:xfrm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BC433452-B2DC-47A0-8DFE-13B3BC4FBA0D}"/>
                </a:ext>
              </a:extLst>
            </p:cNvPr>
            <p:cNvSpPr/>
            <p:nvPr/>
          </p:nvSpPr>
          <p:spPr>
            <a:xfrm>
              <a:off x="5969011" y="5172506"/>
              <a:ext cx="3432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4EB0F41A-F6FB-4BF4-B720-69FF90D0C540}"/>
                </a:ext>
              </a:extLst>
            </p:cNvPr>
            <p:cNvSpPr/>
            <p:nvPr/>
          </p:nvSpPr>
          <p:spPr>
            <a:xfrm>
              <a:off x="2582993" y="5156074"/>
              <a:ext cx="53416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7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cs typeface="Arial" charset="0"/>
                </a:rPr>
                <a:t>9</a:t>
              </a: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C01940E1-7543-4072-9BA1-A0EBB63B304A}"/>
                </a:ext>
              </a:extLst>
            </p:cNvPr>
            <p:cNvGrpSpPr/>
            <p:nvPr/>
          </p:nvGrpSpPr>
          <p:grpSpPr>
            <a:xfrm>
              <a:off x="2995821" y="5191353"/>
              <a:ext cx="2916633" cy="565776"/>
              <a:chOff x="3025462" y="5857317"/>
              <a:chExt cx="2916633" cy="565776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73F417E4-654F-402A-954B-F3B98C81639E}"/>
                  </a:ext>
                </a:extLst>
              </p:cNvPr>
              <p:cNvGrpSpPr/>
              <p:nvPr/>
            </p:nvGrpSpPr>
            <p:grpSpPr>
              <a:xfrm>
                <a:off x="3217168" y="5857317"/>
                <a:ext cx="2542698" cy="565776"/>
                <a:chOff x="3171701" y="5717229"/>
                <a:chExt cx="2121272" cy="719281"/>
              </a:xfrm>
            </p:grpSpPr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id="{33C6EA6D-CF47-45B8-8C74-7BA9F815F98F}"/>
                    </a:ext>
                  </a:extLst>
                </p:cNvPr>
                <p:cNvSpPr/>
                <p:nvPr/>
              </p:nvSpPr>
              <p:spPr>
                <a:xfrm>
                  <a:off x="3171701" y="5717229"/>
                  <a:ext cx="2121272" cy="7192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1247D416-3C15-49CF-BA4D-88503C95B8D5}"/>
                    </a:ext>
                  </a:extLst>
                </p:cNvPr>
                <p:cNvSpPr/>
                <p:nvPr/>
              </p:nvSpPr>
              <p:spPr>
                <a:xfrm>
                  <a:off x="3403550" y="5796961"/>
                  <a:ext cx="1830713" cy="3912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Подмена участника</a:t>
                  </a:r>
                </a:p>
              </p:txBody>
            </p:sp>
          </p:grpSp>
          <p:sp>
            <p:nvSpPr>
              <p:cNvPr id="130" name="Стрелка: вниз 129">
                <a:extLst>
                  <a:ext uri="{FF2B5EF4-FFF2-40B4-BE49-F238E27FC236}">
                    <a16:creationId xmlns:a16="http://schemas.microsoft.com/office/drawing/2014/main" id="{F1A8349B-1051-4CB0-B1CA-6048E5207E17}"/>
                  </a:ext>
                </a:extLst>
              </p:cNvPr>
              <p:cNvSpPr/>
              <p:nvPr/>
            </p:nvSpPr>
            <p:spPr>
              <a:xfrm rot="5400000">
                <a:off x="3008263" y="601418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Стрелка: вниз 136">
                <a:extLst>
                  <a:ext uri="{FF2B5EF4-FFF2-40B4-BE49-F238E27FC236}">
                    <a16:creationId xmlns:a16="http://schemas.microsoft.com/office/drawing/2014/main" id="{CA6C8E99-5AC2-4208-A963-C8A8AABA13EB}"/>
                  </a:ext>
                </a:extLst>
              </p:cNvPr>
              <p:cNvSpPr/>
              <p:nvPr/>
            </p:nvSpPr>
            <p:spPr>
              <a:xfrm rot="16200000" flipH="1">
                <a:off x="5762827" y="6007640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4D8CB3B-6A19-4ED0-8145-C0F4EB23D24C}"/>
              </a:ext>
            </a:extLst>
          </p:cNvPr>
          <p:cNvGrpSpPr/>
          <p:nvPr/>
        </p:nvGrpSpPr>
        <p:grpSpPr>
          <a:xfrm>
            <a:off x="2628178" y="3776965"/>
            <a:ext cx="3740154" cy="604454"/>
            <a:chOff x="2692844" y="4458253"/>
            <a:chExt cx="3740154" cy="604454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D99F4D1C-1135-44C3-8934-5F57B4DDE048}"/>
                </a:ext>
              </a:extLst>
            </p:cNvPr>
            <p:cNvGrpSpPr/>
            <p:nvPr/>
          </p:nvGrpSpPr>
          <p:grpSpPr>
            <a:xfrm>
              <a:off x="3220218" y="4531652"/>
              <a:ext cx="2568338" cy="531055"/>
              <a:chOff x="3198469" y="4082799"/>
              <a:chExt cx="2109641" cy="713490"/>
            </a:xfrm>
          </p:grpSpPr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ADA828DC-741D-46A8-9C96-E2DBA35A1642}"/>
                  </a:ext>
                </a:extLst>
              </p:cNvPr>
              <p:cNvSpPr/>
              <p:nvPr/>
            </p:nvSpPr>
            <p:spPr>
              <a:xfrm>
                <a:off x="3198469" y="4082799"/>
                <a:ext cx="2109641" cy="6952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B5CEAF19-C4A3-403E-B825-28F2561D0912}"/>
                  </a:ext>
                </a:extLst>
              </p:cNvPr>
              <p:cNvSpPr/>
              <p:nvPr/>
            </p:nvSpPr>
            <p:spPr>
              <a:xfrm>
                <a:off x="3417548" y="4093326"/>
                <a:ext cx="1849094" cy="702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Наличие чистого листа бумаги</a:t>
                </a:r>
              </a:p>
            </p:txBody>
          </p:sp>
        </p:grp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0B8E9B8E-13DD-48A1-974F-0F3805C8E889}"/>
                </a:ext>
              </a:extLst>
            </p:cNvPr>
            <p:cNvSpPr/>
            <p:nvPr/>
          </p:nvSpPr>
          <p:spPr>
            <a:xfrm>
              <a:off x="2692844" y="4458253"/>
              <a:ext cx="3299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489CAD2-29DF-4FE7-84A6-62556ECF2E07}"/>
                </a:ext>
              </a:extLst>
            </p:cNvPr>
            <p:cNvSpPr/>
            <p:nvPr/>
          </p:nvSpPr>
          <p:spPr>
            <a:xfrm>
              <a:off x="5851105" y="4469448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128" name="Стрелка: вниз 127">
              <a:extLst>
                <a:ext uri="{FF2B5EF4-FFF2-40B4-BE49-F238E27FC236}">
                  <a16:creationId xmlns:a16="http://schemas.microsoft.com/office/drawing/2014/main" id="{5A0C6394-E255-4A83-AED8-7A51FA46FFF6}"/>
                </a:ext>
              </a:extLst>
            </p:cNvPr>
            <p:cNvSpPr/>
            <p:nvPr/>
          </p:nvSpPr>
          <p:spPr>
            <a:xfrm rot="5400000">
              <a:off x="3008263" y="4672535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5" name="Стрелка: вниз 134">
              <a:extLst>
                <a:ext uri="{FF2B5EF4-FFF2-40B4-BE49-F238E27FC236}">
                  <a16:creationId xmlns:a16="http://schemas.microsoft.com/office/drawing/2014/main" id="{785C7D56-20DF-43C2-8B8E-FD264E776770}"/>
                </a:ext>
              </a:extLst>
            </p:cNvPr>
            <p:cNvSpPr/>
            <p:nvPr/>
          </p:nvSpPr>
          <p:spPr>
            <a:xfrm rot="16200000" flipH="1">
              <a:off x="5795112" y="4631133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88F6443D-DE11-4D08-B06E-7B7CC5B6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86"/>
            <a:ext cx="868349" cy="6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>
            <a:extLst>
              <a:ext uri="{FF2B5EF4-FFF2-40B4-BE49-F238E27FC236}">
                <a16:creationId xmlns:a16="http://schemas.microsoft.com/office/drawing/2014/main" id="{DD203B13-04DD-4996-8C57-E9AA8548F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2" t="20074" r="27907" b="65284"/>
          <a:stretch/>
        </p:blipFill>
        <p:spPr bwMode="auto">
          <a:xfrm>
            <a:off x="3206850" y="3913320"/>
            <a:ext cx="365460" cy="3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>
            <a:extLst>
              <a:ext uri="{FF2B5EF4-FFF2-40B4-BE49-F238E27FC236}">
                <a16:creationId xmlns:a16="http://schemas.microsoft.com/office/drawing/2014/main" id="{7A0E3E72-BA20-49D3-9450-A6E203A5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02" y="5249389"/>
            <a:ext cx="2835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C4B89E40-BD26-41B1-89E3-E05E8E99A894}"/>
              </a:ext>
            </a:extLst>
          </p:cNvPr>
          <p:cNvSpPr/>
          <p:nvPr/>
        </p:nvSpPr>
        <p:spPr>
          <a:xfrm>
            <a:off x="1817810" y="6306788"/>
            <a:ext cx="2148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erpetua" panose="020B0604020202020204" pitchFamily="18" charset="0"/>
                <a:cs typeface="Arial" charset="0"/>
              </a:rPr>
              <a:t>В прокуратуру </a:t>
            </a: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15CFFE55-0DE3-4E20-A0D3-4FE0471E3F9A}"/>
              </a:ext>
            </a:extLst>
          </p:cNvPr>
          <p:cNvCxnSpPr>
            <a:cxnSpLocks/>
          </p:cNvCxnSpPr>
          <p:nvPr/>
        </p:nvCxnSpPr>
        <p:spPr>
          <a:xfrm flipH="1">
            <a:off x="2827396" y="5619664"/>
            <a:ext cx="1" cy="642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3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-36511" y="20620"/>
            <a:ext cx="9177436" cy="477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    Контроль за соблюдением порядка проведения ГИА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197170F-BB10-48CD-B4E3-9393C5BBB4CE}"/>
              </a:ext>
            </a:extLst>
          </p:cNvPr>
          <p:cNvSpPr/>
          <p:nvPr/>
        </p:nvSpPr>
        <p:spPr>
          <a:xfrm>
            <a:off x="977173" y="1086385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2021 г.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A83E5E-595B-4C4D-A2CF-2A622E4511CA}"/>
              </a:ext>
            </a:extLst>
          </p:cNvPr>
          <p:cNvSpPr/>
          <p:nvPr/>
        </p:nvSpPr>
        <p:spPr>
          <a:xfrm>
            <a:off x="6677257" y="1008186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2022 г.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62D729F-C543-4976-BB8C-55375AA5B814}"/>
              </a:ext>
            </a:extLst>
          </p:cNvPr>
          <p:cNvSpPr/>
          <p:nvPr/>
        </p:nvSpPr>
        <p:spPr>
          <a:xfrm>
            <a:off x="7325530" y="3579054"/>
            <a:ext cx="65132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4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AE266C2-FB02-4928-889B-A7E605F8A871}"/>
              </a:ext>
            </a:extLst>
          </p:cNvPr>
          <p:cNvSpPr/>
          <p:nvPr/>
        </p:nvSpPr>
        <p:spPr>
          <a:xfrm>
            <a:off x="755833" y="3619456"/>
            <a:ext cx="7640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A574B4-8555-4AB2-8A39-18063757DF60}"/>
              </a:ext>
            </a:extLst>
          </p:cNvPr>
          <p:cNvSpPr/>
          <p:nvPr/>
        </p:nvSpPr>
        <p:spPr>
          <a:xfrm>
            <a:off x="303311" y="611705"/>
            <a:ext cx="843319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2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Нарушения, допущенные  работниками ППЭ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237860-ACD3-4EF7-A9BF-F304995FDF61}"/>
              </a:ext>
            </a:extLst>
          </p:cNvPr>
          <p:cNvSpPr/>
          <p:nvPr/>
        </p:nvSpPr>
        <p:spPr>
          <a:xfrm>
            <a:off x="6714332" y="4159008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3E21A5-C593-4232-83B9-771E5FDDB7ED}"/>
              </a:ext>
            </a:extLst>
          </p:cNvPr>
          <p:cNvSpPr/>
          <p:nvPr/>
        </p:nvSpPr>
        <p:spPr>
          <a:xfrm>
            <a:off x="105479" y="4109164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судов: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810D1BC-0537-49DC-87DB-CF37CA85DE31}"/>
              </a:ext>
            </a:extLst>
          </p:cNvPr>
          <p:cNvSpPr/>
          <p:nvPr/>
        </p:nvSpPr>
        <p:spPr>
          <a:xfrm>
            <a:off x="201141" y="4893027"/>
            <a:ext cx="21290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A83626F-DCE4-455C-B786-9CA53DF8E194}"/>
              </a:ext>
            </a:extLst>
          </p:cNvPr>
          <p:cNvSpPr/>
          <p:nvPr/>
        </p:nvSpPr>
        <p:spPr>
          <a:xfrm>
            <a:off x="218362" y="5351938"/>
            <a:ext cx="2120381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 срока давности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A76F7F-BC3B-4E71-B870-42D9672F8208}"/>
              </a:ext>
            </a:extLst>
          </p:cNvPr>
          <p:cNvSpPr/>
          <p:nvPr/>
        </p:nvSpPr>
        <p:spPr>
          <a:xfrm>
            <a:off x="6767216" y="4513397"/>
            <a:ext cx="206468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9055F48-4E4A-41D4-8B60-BD0FCB93C049}"/>
              </a:ext>
            </a:extLst>
          </p:cNvPr>
          <p:cNvGrpSpPr/>
          <p:nvPr/>
        </p:nvGrpSpPr>
        <p:grpSpPr>
          <a:xfrm>
            <a:off x="2605573" y="3514911"/>
            <a:ext cx="3825412" cy="517533"/>
            <a:chOff x="2562930" y="4238769"/>
            <a:chExt cx="3825412" cy="517533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35AF3FA1-680B-4C50-8671-55A76A337743}"/>
                </a:ext>
              </a:extLst>
            </p:cNvPr>
            <p:cNvSpPr/>
            <p:nvPr/>
          </p:nvSpPr>
          <p:spPr>
            <a:xfrm>
              <a:off x="2562930" y="4238815"/>
              <a:ext cx="360130" cy="517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C09E506-7C8F-49FC-98D5-A9E969AC9432}"/>
                </a:ext>
              </a:extLst>
            </p:cNvPr>
            <p:cNvSpPr/>
            <p:nvPr/>
          </p:nvSpPr>
          <p:spPr>
            <a:xfrm>
              <a:off x="5986165" y="4238769"/>
              <a:ext cx="402177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1</a:t>
              </a: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FC505F9-54F1-4C4D-A7D8-4775E9A8ED20}"/>
                </a:ext>
              </a:extLst>
            </p:cNvPr>
            <p:cNvGrpSpPr/>
            <p:nvPr/>
          </p:nvGrpSpPr>
          <p:grpSpPr>
            <a:xfrm>
              <a:off x="2913195" y="4269733"/>
              <a:ext cx="3078080" cy="478052"/>
              <a:chOff x="2913195" y="4269733"/>
              <a:chExt cx="3078080" cy="478052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1199616E-7283-4D0F-A435-625F211057F4}"/>
                  </a:ext>
                </a:extLst>
              </p:cNvPr>
              <p:cNvGrpSpPr/>
              <p:nvPr/>
            </p:nvGrpSpPr>
            <p:grpSpPr>
              <a:xfrm>
                <a:off x="3106496" y="4269733"/>
                <a:ext cx="2695343" cy="478052"/>
                <a:chOff x="3145280" y="4062400"/>
                <a:chExt cx="2109641" cy="548979"/>
              </a:xfrm>
            </p:grpSpPr>
            <p:sp>
              <p:nvSpPr>
                <p:cNvPr id="109" name="Прямоугольник 108">
                  <a:extLst>
                    <a:ext uri="{FF2B5EF4-FFF2-40B4-BE49-F238E27FC236}">
                      <a16:creationId xmlns:a16="http://schemas.microsoft.com/office/drawing/2014/main" id="{E667845F-8662-4295-AE79-53B62894E041}"/>
                    </a:ext>
                  </a:extLst>
                </p:cNvPr>
                <p:cNvSpPr/>
                <p:nvPr/>
              </p:nvSpPr>
              <p:spPr>
                <a:xfrm>
                  <a:off x="3145280" y="4062400"/>
                  <a:ext cx="2109641" cy="54897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377" name="Picture 3" descr="C:\Users\admin\Downloads\На сайт\Zapreshchaetsya-2018-001.jpg">
                  <a:extLst>
                    <a:ext uri="{FF2B5EF4-FFF2-40B4-BE49-F238E27FC236}">
                      <a16:creationId xmlns:a16="http://schemas.microsoft.com/office/drawing/2014/main" id="{B05A3CDD-E259-4BE4-AFF2-DBF7826C1A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32" t="19055" r="73859" b="64995"/>
                <a:stretch>
                  <a:fillRect/>
                </a:stretch>
              </p:blipFill>
              <p:spPr bwMode="auto">
                <a:xfrm>
                  <a:off x="3202214" y="4126026"/>
                  <a:ext cx="265407" cy="399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Прямоугольник 111">
                  <a:extLst>
                    <a:ext uri="{FF2B5EF4-FFF2-40B4-BE49-F238E27FC236}">
                      <a16:creationId xmlns:a16="http://schemas.microsoft.com/office/drawing/2014/main" id="{75E81109-3EB8-4A0F-96E2-337EE04D5057}"/>
                    </a:ext>
                  </a:extLst>
                </p:cNvPr>
                <p:cNvSpPr/>
                <p:nvPr/>
              </p:nvSpPr>
              <p:spPr>
                <a:xfrm>
                  <a:off x="3484939" y="4101505"/>
                  <a:ext cx="1609442" cy="353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наличие средств связи</a:t>
                  </a:r>
                </a:p>
              </p:txBody>
            </p:sp>
          </p:grpSp>
          <p:sp>
            <p:nvSpPr>
              <p:cNvPr id="127" name="Стрелка: вниз 126">
                <a:extLst>
                  <a:ext uri="{FF2B5EF4-FFF2-40B4-BE49-F238E27FC236}">
                    <a16:creationId xmlns:a16="http://schemas.microsoft.com/office/drawing/2014/main" id="{78E6E710-2CB0-4543-BAAF-8B6CC2442145}"/>
                  </a:ext>
                </a:extLst>
              </p:cNvPr>
              <p:cNvSpPr/>
              <p:nvPr/>
            </p:nvSpPr>
            <p:spPr>
              <a:xfrm rot="5400000">
                <a:off x="2895996" y="441953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Стрелка: вниз 133">
                <a:extLst>
                  <a:ext uri="{FF2B5EF4-FFF2-40B4-BE49-F238E27FC236}">
                    <a16:creationId xmlns:a16="http://schemas.microsoft.com/office/drawing/2014/main" id="{C540C0B4-A090-4B1D-9F43-088F182506DD}"/>
                  </a:ext>
                </a:extLst>
              </p:cNvPr>
              <p:cNvSpPr/>
              <p:nvPr/>
            </p:nvSpPr>
            <p:spPr>
              <a:xfrm rot="16200000" flipH="1">
                <a:off x="5812007" y="445160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4713406-E822-421B-82ED-EB2F6F9ADCF7}"/>
              </a:ext>
            </a:extLst>
          </p:cNvPr>
          <p:cNvGrpSpPr/>
          <p:nvPr/>
        </p:nvGrpSpPr>
        <p:grpSpPr>
          <a:xfrm>
            <a:off x="2642183" y="4849753"/>
            <a:ext cx="3872628" cy="741064"/>
            <a:chOff x="2605573" y="5435968"/>
            <a:chExt cx="3872628" cy="741064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FABFD71-BCF6-4558-AA79-329EFCF51105}"/>
                </a:ext>
              </a:extLst>
            </p:cNvPr>
            <p:cNvSpPr/>
            <p:nvPr/>
          </p:nvSpPr>
          <p:spPr>
            <a:xfrm>
              <a:off x="2605573" y="5466663"/>
              <a:ext cx="3299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3B02EC3E-7395-4AE7-B632-61D4694F5041}"/>
                </a:ext>
              </a:extLst>
            </p:cNvPr>
            <p:cNvSpPr/>
            <p:nvPr/>
          </p:nvSpPr>
          <p:spPr>
            <a:xfrm>
              <a:off x="5896308" y="5496093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072293C0-2C03-46DD-A812-561CF48D81FD}"/>
                </a:ext>
              </a:extLst>
            </p:cNvPr>
            <p:cNvGrpSpPr/>
            <p:nvPr/>
          </p:nvGrpSpPr>
          <p:grpSpPr>
            <a:xfrm>
              <a:off x="2913195" y="5435968"/>
              <a:ext cx="3082168" cy="741064"/>
              <a:chOff x="2913195" y="5435968"/>
              <a:chExt cx="3082168" cy="741064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4AB8636A-A766-4FF8-8990-AC3FEDED11A9}"/>
                  </a:ext>
                </a:extLst>
              </p:cNvPr>
              <p:cNvGrpSpPr/>
              <p:nvPr/>
            </p:nvGrpSpPr>
            <p:grpSpPr>
              <a:xfrm>
                <a:off x="3085129" y="5435968"/>
                <a:ext cx="2724745" cy="741064"/>
                <a:chOff x="3171701" y="4864600"/>
                <a:chExt cx="2105337" cy="577081"/>
              </a:xfrm>
            </p:grpSpPr>
            <p:sp>
              <p:nvSpPr>
                <p:cNvPr id="115" name="Прямоугольник 114">
                  <a:extLst>
                    <a:ext uri="{FF2B5EF4-FFF2-40B4-BE49-F238E27FC236}">
                      <a16:creationId xmlns:a16="http://schemas.microsoft.com/office/drawing/2014/main" id="{E9E33184-102B-4E55-8DE5-A23288FAECB4}"/>
                    </a:ext>
                  </a:extLst>
                </p:cNvPr>
                <p:cNvSpPr/>
                <p:nvPr/>
              </p:nvSpPr>
              <p:spPr>
                <a:xfrm>
                  <a:off x="3171701" y="4864600"/>
                  <a:ext cx="2098975" cy="5770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Прямоугольник 117">
                  <a:extLst>
                    <a:ext uri="{FF2B5EF4-FFF2-40B4-BE49-F238E27FC236}">
                      <a16:creationId xmlns:a16="http://schemas.microsoft.com/office/drawing/2014/main" id="{517FF2E8-F2BE-4B4E-B58F-DC68434AB91D}"/>
                    </a:ext>
                  </a:extLst>
                </p:cNvPr>
                <p:cNvSpPr/>
                <p:nvPr/>
              </p:nvSpPr>
              <p:spPr>
                <a:xfrm>
                  <a:off x="3426773" y="4864601"/>
                  <a:ext cx="1850265" cy="551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Arial" charset="0"/>
                    </a:rPr>
                    <a:t>оказание содействия участникам </a:t>
                  </a:r>
                  <a:r>
                    <a:rPr lang="ru-RU" sz="1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(передача письменных заметок)</a:t>
                  </a:r>
                </a:p>
              </p:txBody>
            </p:sp>
          </p:grpSp>
          <p:sp>
            <p:nvSpPr>
              <p:cNvPr id="129" name="Стрелка: вниз 128">
                <a:extLst>
                  <a:ext uri="{FF2B5EF4-FFF2-40B4-BE49-F238E27FC236}">
                    <a16:creationId xmlns:a16="http://schemas.microsoft.com/office/drawing/2014/main" id="{5F7F98E3-0C3C-4017-9702-ACF536435D14}"/>
                  </a:ext>
                </a:extLst>
              </p:cNvPr>
              <p:cNvSpPr/>
              <p:nvPr/>
            </p:nvSpPr>
            <p:spPr>
              <a:xfrm rot="5400000">
                <a:off x="2895996" y="563539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Стрелка: вниз 135">
                <a:extLst>
                  <a:ext uri="{FF2B5EF4-FFF2-40B4-BE49-F238E27FC236}">
                    <a16:creationId xmlns:a16="http://schemas.microsoft.com/office/drawing/2014/main" id="{3E80EEDE-4E0B-4059-95FB-5C5EE9B93AF9}"/>
                  </a:ext>
                </a:extLst>
              </p:cNvPr>
              <p:cNvSpPr/>
              <p:nvPr/>
            </p:nvSpPr>
            <p:spPr>
              <a:xfrm rot="16200000" flipH="1">
                <a:off x="5816095" y="566897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101899E-25B3-4B6E-95E4-3005102ADDD3}"/>
              </a:ext>
            </a:extLst>
          </p:cNvPr>
          <p:cNvGrpSpPr/>
          <p:nvPr/>
        </p:nvGrpSpPr>
        <p:grpSpPr>
          <a:xfrm>
            <a:off x="2192069" y="1510235"/>
            <a:ext cx="4455569" cy="1002960"/>
            <a:chOff x="2192069" y="1510235"/>
            <a:chExt cx="4455569" cy="1002960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6FB8D520-2D9C-4D1F-A8AC-6E99C9C9C86D}"/>
                </a:ext>
              </a:extLst>
            </p:cNvPr>
            <p:cNvSpPr/>
            <p:nvPr/>
          </p:nvSpPr>
          <p:spPr>
            <a:xfrm>
              <a:off x="2192069" y="1516786"/>
              <a:ext cx="803752" cy="600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33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CD7929D1-1446-4118-99C4-422DADE36858}"/>
                </a:ext>
              </a:extLst>
            </p:cNvPr>
            <p:cNvSpPr/>
            <p:nvPr/>
          </p:nvSpPr>
          <p:spPr>
            <a:xfrm>
              <a:off x="5788611" y="1533091"/>
              <a:ext cx="85902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33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4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C90EC66-CC1A-4C65-88F6-39F533B15327}"/>
                </a:ext>
              </a:extLst>
            </p:cNvPr>
            <p:cNvGrpSpPr/>
            <p:nvPr/>
          </p:nvGrpSpPr>
          <p:grpSpPr>
            <a:xfrm>
              <a:off x="2792363" y="1510235"/>
              <a:ext cx="3197232" cy="1002960"/>
              <a:chOff x="2792363" y="1510235"/>
              <a:chExt cx="3197232" cy="1002960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91599909-85E1-4074-985C-76B2EC23F6C2}"/>
                  </a:ext>
                </a:extLst>
              </p:cNvPr>
              <p:cNvGrpSpPr/>
              <p:nvPr/>
            </p:nvGrpSpPr>
            <p:grpSpPr>
              <a:xfrm>
                <a:off x="2954432" y="1510235"/>
                <a:ext cx="2874425" cy="600164"/>
                <a:chOff x="3040378" y="1389644"/>
                <a:chExt cx="2657389" cy="622495"/>
              </a:xfrm>
            </p:grpSpPr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B9B2286D-2476-4000-9280-10FA7260CECD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ellipse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:a16="http://schemas.microsoft.com/office/drawing/2014/main" id="{9A37A90C-B9ED-43A3-832D-9FE505BC8BDE}"/>
                    </a:ext>
                  </a:extLst>
                </p:cNvPr>
                <p:cNvSpPr/>
                <p:nvPr/>
              </p:nvSpPr>
              <p:spPr>
                <a:xfrm>
                  <a:off x="3273737" y="1546377"/>
                  <a:ext cx="219066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pattFill prst="dkUpDiag">
                        <a:fgClr>
                          <a:schemeClr val="bg1">
                            <a:lumMod val="50000"/>
                          </a:schemeClr>
                        </a:fgClr>
                        <a:bgClr>
                          <a:schemeClr val="tx1">
                            <a:lumMod val="75000"/>
                            <a:lumOff val="25000"/>
                          </a:schemeClr>
                        </a:bgClr>
                      </a:patt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Всего нарушений:</a:t>
                  </a:r>
                </a:p>
              </p:txBody>
            </p:sp>
          </p:grpSp>
          <p:sp>
            <p:nvSpPr>
              <p:cNvPr id="40" name="Стрелка вниз 39">
                <a:extLst>
                  <a:ext uri="{FF2B5EF4-FFF2-40B4-BE49-F238E27FC236}">
                    <a16:creationId xmlns:a16="http://schemas.microsoft.com/office/drawing/2014/main" id="{A287517E-7FB8-476E-B129-7F6037FE0BD7}"/>
                  </a:ext>
                </a:extLst>
              </p:cNvPr>
              <p:cNvSpPr/>
              <p:nvPr/>
            </p:nvSpPr>
            <p:spPr>
              <a:xfrm>
                <a:off x="3799767" y="2127088"/>
                <a:ext cx="1132273" cy="386107"/>
              </a:xfrm>
              <a:prstGeom prst="downArrow">
                <a:avLst>
                  <a:gd name="adj1" fmla="val 64575"/>
                  <a:gd name="adj2" fmla="val 45835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135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них:</a:t>
                </a:r>
              </a:p>
            </p:txBody>
          </p:sp>
          <p:sp>
            <p:nvSpPr>
              <p:cNvPr id="13" name="Стрелка: вниз 12">
                <a:extLst>
                  <a:ext uri="{FF2B5EF4-FFF2-40B4-BE49-F238E27FC236}">
                    <a16:creationId xmlns:a16="http://schemas.microsoft.com/office/drawing/2014/main" id="{BD789D4E-7737-446E-9F9F-2E7975DC3D35}"/>
                  </a:ext>
                </a:extLst>
              </p:cNvPr>
              <p:cNvSpPr/>
              <p:nvPr/>
            </p:nvSpPr>
            <p:spPr>
              <a:xfrm rot="5400000">
                <a:off x="2775164" y="174351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Стрелка: вниз 139">
                <a:extLst>
                  <a:ext uri="{FF2B5EF4-FFF2-40B4-BE49-F238E27FC236}">
                    <a16:creationId xmlns:a16="http://schemas.microsoft.com/office/drawing/2014/main" id="{57F27928-9CBD-4BE4-8F7A-63212F622C0C}"/>
                  </a:ext>
                </a:extLst>
              </p:cNvPr>
              <p:cNvSpPr/>
              <p:nvPr/>
            </p:nvSpPr>
            <p:spPr>
              <a:xfrm rot="16200000" flipH="1">
                <a:off x="5810327" y="173583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A00A7225-4B24-4283-9053-726A2A7D69AC}"/>
              </a:ext>
            </a:extLst>
          </p:cNvPr>
          <p:cNvSpPr/>
          <p:nvPr/>
        </p:nvSpPr>
        <p:spPr>
          <a:xfrm>
            <a:off x="6765193" y="5205380"/>
            <a:ext cx="20492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</a:t>
            </a:r>
            <a:r>
              <a:rPr lang="ru-RU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FCF93E-BC9D-429D-9D83-041923FA033F}"/>
              </a:ext>
            </a:extLst>
          </p:cNvPr>
          <p:cNvSpPr/>
          <p:nvPr/>
        </p:nvSpPr>
        <p:spPr>
          <a:xfrm>
            <a:off x="214476" y="2874122"/>
            <a:ext cx="1915262" cy="65969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A1978708-D05E-44DD-8179-70FEF16D9F82}"/>
              </a:ext>
            </a:extLst>
          </p:cNvPr>
          <p:cNvSpPr/>
          <p:nvPr/>
        </p:nvSpPr>
        <p:spPr>
          <a:xfrm>
            <a:off x="6647638" y="2804935"/>
            <a:ext cx="1915262" cy="68916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5" name="Стрелка: вниз 144">
            <a:extLst>
              <a:ext uri="{FF2B5EF4-FFF2-40B4-BE49-F238E27FC236}">
                <a16:creationId xmlns:a16="http://schemas.microsoft.com/office/drawing/2014/main" id="{092C1B3A-798A-456D-AD81-FB7D03C459B6}"/>
              </a:ext>
            </a:extLst>
          </p:cNvPr>
          <p:cNvSpPr/>
          <p:nvPr/>
        </p:nvSpPr>
        <p:spPr>
          <a:xfrm>
            <a:off x="1023844" y="3527625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6" name="Стрелка: вниз 145">
            <a:extLst>
              <a:ext uri="{FF2B5EF4-FFF2-40B4-BE49-F238E27FC236}">
                <a16:creationId xmlns:a16="http://schemas.microsoft.com/office/drawing/2014/main" id="{6FCFF0D6-EC63-4301-B755-B5D86C198B90}"/>
              </a:ext>
            </a:extLst>
          </p:cNvPr>
          <p:cNvSpPr/>
          <p:nvPr/>
        </p:nvSpPr>
        <p:spPr>
          <a:xfrm>
            <a:off x="7562037" y="3511012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C8E9002-0ABA-44BF-B971-5BDF4E95ACA9}"/>
              </a:ext>
            </a:extLst>
          </p:cNvPr>
          <p:cNvGrpSpPr/>
          <p:nvPr/>
        </p:nvGrpSpPr>
        <p:grpSpPr>
          <a:xfrm>
            <a:off x="2669294" y="4183583"/>
            <a:ext cx="3836018" cy="549999"/>
            <a:chOff x="2615637" y="4822332"/>
            <a:chExt cx="3836018" cy="549999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0B8E9B8E-13DD-48A1-974F-0F3805C8E889}"/>
                </a:ext>
              </a:extLst>
            </p:cNvPr>
            <p:cNvSpPr/>
            <p:nvPr/>
          </p:nvSpPr>
          <p:spPr>
            <a:xfrm>
              <a:off x="2615637" y="4822332"/>
              <a:ext cx="251825" cy="524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489CAD2-29DF-4FE7-84A6-62556ECF2E07}"/>
                </a:ext>
              </a:extLst>
            </p:cNvPr>
            <p:cNvSpPr/>
            <p:nvPr/>
          </p:nvSpPr>
          <p:spPr>
            <a:xfrm>
              <a:off x="5869762" y="4864500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B0B41FB5-A50F-4857-A3B8-9F6ECF42E691}"/>
                </a:ext>
              </a:extLst>
            </p:cNvPr>
            <p:cNvGrpSpPr/>
            <p:nvPr/>
          </p:nvGrpSpPr>
          <p:grpSpPr>
            <a:xfrm>
              <a:off x="2913430" y="4823203"/>
              <a:ext cx="3096931" cy="523220"/>
              <a:chOff x="2913430" y="4823203"/>
              <a:chExt cx="3096931" cy="523220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D99F4D1C-1135-44C3-8934-5F57B4DDE048}"/>
                  </a:ext>
                </a:extLst>
              </p:cNvPr>
              <p:cNvGrpSpPr/>
              <p:nvPr/>
            </p:nvGrpSpPr>
            <p:grpSpPr>
              <a:xfrm>
                <a:off x="3085129" y="4828935"/>
                <a:ext cx="2743728" cy="517488"/>
                <a:chOff x="3198469" y="4082799"/>
                <a:chExt cx="2109641" cy="695262"/>
              </a:xfrm>
            </p:grpSpPr>
            <p:sp>
              <p:nvSpPr>
                <p:cNvPr id="71" name="Прямоугольник 70">
                  <a:extLst>
                    <a:ext uri="{FF2B5EF4-FFF2-40B4-BE49-F238E27FC236}">
                      <a16:creationId xmlns:a16="http://schemas.microsoft.com/office/drawing/2014/main" id="{ADA828DC-741D-46A8-9C96-E2DBA35A1642}"/>
                    </a:ext>
                  </a:extLst>
                </p:cNvPr>
                <p:cNvSpPr/>
                <p:nvPr/>
              </p:nvSpPr>
              <p:spPr>
                <a:xfrm>
                  <a:off x="3198469" y="4082799"/>
                  <a:ext cx="2109641" cy="6952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B5CEAF19-C4A3-403E-B825-28F2561D0912}"/>
                    </a:ext>
                  </a:extLst>
                </p:cNvPr>
                <p:cNvSpPr/>
                <p:nvPr/>
              </p:nvSpPr>
              <p:spPr>
                <a:xfrm>
                  <a:off x="3417548" y="4093326"/>
                  <a:ext cx="1849094" cy="4135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endPara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Стрелка: вниз 127">
                <a:extLst>
                  <a:ext uri="{FF2B5EF4-FFF2-40B4-BE49-F238E27FC236}">
                    <a16:creationId xmlns:a16="http://schemas.microsoft.com/office/drawing/2014/main" id="{5A0C6394-E255-4A83-AED8-7A51FA46FFF6}"/>
                  </a:ext>
                </a:extLst>
              </p:cNvPr>
              <p:cNvSpPr/>
              <p:nvPr/>
            </p:nvSpPr>
            <p:spPr>
              <a:xfrm rot="5400000">
                <a:off x="2896231" y="501683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Стрелка: вниз 134">
                <a:extLst>
                  <a:ext uri="{FF2B5EF4-FFF2-40B4-BE49-F238E27FC236}">
                    <a16:creationId xmlns:a16="http://schemas.microsoft.com/office/drawing/2014/main" id="{785C7D56-20DF-43C2-8B8E-FD264E776770}"/>
                  </a:ext>
                </a:extLst>
              </p:cNvPr>
              <p:cNvSpPr/>
              <p:nvPr/>
            </p:nvSpPr>
            <p:spPr>
              <a:xfrm rot="16200000" flipH="1">
                <a:off x="5831093" y="500664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D202A37-B157-4376-818C-731F736A6EE4}"/>
                  </a:ext>
                </a:extLst>
              </p:cNvPr>
              <p:cNvSpPr/>
              <p:nvPr/>
            </p:nvSpPr>
            <p:spPr>
              <a:xfrm>
                <a:off x="3340308" y="4823203"/>
                <a:ext cx="243461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ненадлежащий </a:t>
                </a:r>
              </a:p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контроль за участниками</a:t>
                </a:r>
                <a:endParaRPr lang="ru-RU" sz="1400" dirty="0"/>
              </a:p>
            </p:txBody>
          </p:sp>
          <p:pic>
            <p:nvPicPr>
              <p:cNvPr id="151" name="Рисунок 150">
                <a:extLst>
                  <a:ext uri="{FF2B5EF4-FFF2-40B4-BE49-F238E27FC236}">
                    <a16:creationId xmlns:a16="http://schemas.microsoft.com/office/drawing/2014/main" id="{02F91B0F-B72E-4247-BA9C-81CFE0F9F6BE}"/>
                  </a:ext>
                </a:extLst>
              </p:cNvPr>
              <p:cNvPicPr/>
              <p:nvPr/>
            </p:nvPicPr>
            <p:blipFill rotWithShape="1">
              <a:blip r:embed="rId3"/>
              <a:srcRect l="41435" t="56438" r="49771" b="26074"/>
              <a:stretch/>
            </p:blipFill>
            <p:spPr bwMode="auto">
              <a:xfrm>
                <a:off x="3185151" y="4921107"/>
                <a:ext cx="296512" cy="27178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872010-2670-4680-BF9D-D08E5297B98F}"/>
              </a:ext>
            </a:extLst>
          </p:cNvPr>
          <p:cNvGrpSpPr/>
          <p:nvPr/>
        </p:nvGrpSpPr>
        <p:grpSpPr>
          <a:xfrm>
            <a:off x="2420549" y="2645432"/>
            <a:ext cx="4087457" cy="737436"/>
            <a:chOff x="2383620" y="3359163"/>
            <a:chExt cx="4087457" cy="73743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BD129058-E157-40F1-A0B2-D83CC5D91BB7}"/>
                </a:ext>
              </a:extLst>
            </p:cNvPr>
            <p:cNvGrpSpPr/>
            <p:nvPr/>
          </p:nvGrpSpPr>
          <p:grpSpPr>
            <a:xfrm>
              <a:off x="3117557" y="3359163"/>
              <a:ext cx="2692317" cy="737436"/>
              <a:chOff x="3189335" y="2789603"/>
              <a:chExt cx="2140440" cy="602849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F4CA2B3A-D7C4-42AE-B5ED-FDE3326B6B31}"/>
                  </a:ext>
                </a:extLst>
              </p:cNvPr>
              <p:cNvSpPr/>
              <p:nvPr/>
            </p:nvSpPr>
            <p:spPr>
              <a:xfrm>
                <a:off x="3189335" y="2801881"/>
                <a:ext cx="2140440" cy="5905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125D275E-26F4-4F05-8DC8-C7C8C4C12A72}"/>
                  </a:ext>
                </a:extLst>
              </p:cNvPr>
              <p:cNvSpPr/>
              <p:nvPr/>
            </p:nvSpPr>
            <p:spPr>
              <a:xfrm>
                <a:off x="3477300" y="2789605"/>
                <a:ext cx="1852475" cy="366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endPara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0C8A9BD8-C96F-49AA-B57D-183A1BFD83C7}"/>
                </a:ext>
              </a:extLst>
            </p:cNvPr>
            <p:cNvGrpSpPr/>
            <p:nvPr/>
          </p:nvGrpSpPr>
          <p:grpSpPr>
            <a:xfrm>
              <a:off x="2383620" y="3397309"/>
              <a:ext cx="4087457" cy="661720"/>
              <a:chOff x="2403560" y="3372310"/>
              <a:chExt cx="4087457" cy="661720"/>
            </a:xfrm>
          </p:grpSpPr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AAAD9C7D-C1B5-477E-B55A-054502D4A94B}"/>
                  </a:ext>
                </a:extLst>
              </p:cNvPr>
              <p:cNvSpPr/>
              <p:nvPr/>
            </p:nvSpPr>
            <p:spPr>
              <a:xfrm>
                <a:off x="2403560" y="3493667"/>
                <a:ext cx="67475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22ED8EE-ABE5-419D-B5C8-AB8E9E9A39A4}"/>
                  </a:ext>
                </a:extLst>
              </p:cNvPr>
              <p:cNvSpPr/>
              <p:nvPr/>
            </p:nvSpPr>
            <p:spPr>
              <a:xfrm>
                <a:off x="5924513" y="3482134"/>
                <a:ext cx="566504" cy="5078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832A4A70-605D-41A8-8EFD-497DEC652E53}"/>
                  </a:ext>
                </a:extLst>
              </p:cNvPr>
              <p:cNvGrpSpPr/>
              <p:nvPr/>
            </p:nvGrpSpPr>
            <p:grpSpPr>
              <a:xfrm>
                <a:off x="2923060" y="3372310"/>
                <a:ext cx="3082488" cy="661720"/>
                <a:chOff x="2923060" y="3372310"/>
                <a:chExt cx="3082488" cy="661720"/>
              </a:xfrm>
            </p:grpSpPr>
            <p:sp>
              <p:nvSpPr>
                <p:cNvPr id="126" name="Стрелка: вниз 125">
                  <a:extLst>
                    <a:ext uri="{FF2B5EF4-FFF2-40B4-BE49-F238E27FC236}">
                      <a16:creationId xmlns:a16="http://schemas.microsoft.com/office/drawing/2014/main" id="{3E599B00-A158-4B36-ABCB-578FB94B3A50}"/>
                    </a:ext>
                  </a:extLst>
                </p:cNvPr>
                <p:cNvSpPr/>
                <p:nvPr/>
              </p:nvSpPr>
              <p:spPr>
                <a:xfrm rot="5400000">
                  <a:off x="2905861" y="3650459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Стрелка: вниз 132">
                  <a:extLst>
                    <a:ext uri="{FF2B5EF4-FFF2-40B4-BE49-F238E27FC236}">
                      <a16:creationId xmlns:a16="http://schemas.microsoft.com/office/drawing/2014/main" id="{1A4698DA-BBD8-484A-AA23-F19C01C167E8}"/>
                    </a:ext>
                  </a:extLst>
                </p:cNvPr>
                <p:cNvSpPr/>
                <p:nvPr/>
              </p:nvSpPr>
              <p:spPr>
                <a:xfrm rot="16200000" flipH="1">
                  <a:off x="5826280" y="3632843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56" name="Рисунок 155">
                  <a:extLst>
                    <a:ext uri="{FF2B5EF4-FFF2-40B4-BE49-F238E27FC236}">
                      <a16:creationId xmlns:a16="http://schemas.microsoft.com/office/drawing/2014/main" id="{70ABE637-4367-4119-A7D0-055A639F16BB}"/>
                    </a:ext>
                  </a:extLst>
                </p:cNvPr>
                <p:cNvPicPr/>
                <p:nvPr/>
              </p:nvPicPr>
              <p:blipFill rotWithShape="1">
                <a:blip r:embed="rId3"/>
                <a:srcRect l="41435" t="56438" r="49771" b="26074"/>
                <a:stretch/>
              </p:blipFill>
              <p:spPr bwMode="auto">
                <a:xfrm>
                  <a:off x="3221782" y="3682836"/>
                  <a:ext cx="250634" cy="25067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id="{03B24E03-D123-4D92-8B3A-027496C82055}"/>
                    </a:ext>
                  </a:extLst>
                </p:cNvPr>
                <p:cNvSpPr/>
                <p:nvPr/>
              </p:nvSpPr>
              <p:spPr>
                <a:xfrm>
                  <a:off x="3259931" y="3372310"/>
                  <a:ext cx="2693366" cy="661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по процедуре проведения ОГЭ </a:t>
                  </a:r>
                </a:p>
                <a:p>
                  <a:pPr algn="ctr" eaLnBrk="1" hangingPunct="1">
                    <a:defRPr/>
                  </a:pPr>
                  <a:r>
                    <a:rPr lang="ru-RU" sz="1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(</a:t>
                  </a:r>
                  <a:r>
                    <a:rPr lang="ru-RU" sz="11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несоблюдение </a:t>
                  </a:r>
                  <a:r>
                    <a:rPr lang="ru-RU" sz="11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продолжитель</a:t>
                  </a:r>
                  <a:r>
                    <a:rPr lang="ru-RU" sz="11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- </a:t>
                  </a:r>
                </a:p>
                <a:p>
                  <a:pPr algn="ctr" eaLnBrk="1" hangingPunct="1">
                    <a:defRPr/>
                  </a:pPr>
                  <a:r>
                    <a:rPr lang="ru-RU" sz="11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ности</a:t>
                  </a:r>
                  <a:r>
                    <a:rPr lang="ru-RU" sz="11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 экзамена)</a:t>
                  </a:r>
                  <a:endParaRPr lang="ru-RU" sz="1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endParaRPr>
                </a:p>
              </p:txBody>
            </p:sp>
          </p:grpSp>
        </p:grpSp>
      </p:grpSp>
      <p:pic>
        <p:nvPicPr>
          <p:cNvPr id="79" name="Picture 2">
            <a:extLst>
              <a:ext uri="{FF2B5EF4-FFF2-40B4-BE49-F238E27FC236}">
                <a16:creationId xmlns:a16="http://schemas.microsoft.com/office/drawing/2014/main" id="{92C0C2C8-B8EB-4D16-85E2-7FDC9006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" y="478174"/>
            <a:ext cx="978539" cy="7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3EF24C4B-C9F5-493D-8A20-2AB0753C1EC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9" r="55869" b="4928"/>
          <a:stretch/>
        </p:blipFill>
        <p:spPr bwMode="auto">
          <a:xfrm>
            <a:off x="3229043" y="4982405"/>
            <a:ext cx="306276" cy="279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5C170CC4-D26A-47B6-9571-B6051FD5D566}"/>
              </a:ext>
            </a:extLst>
          </p:cNvPr>
          <p:cNvSpPr/>
          <p:nvPr/>
        </p:nvSpPr>
        <p:spPr>
          <a:xfrm>
            <a:off x="236745" y="4445628"/>
            <a:ext cx="206468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0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4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735466" y="120156"/>
            <a:ext cx="84331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6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Нарушения порядка проведения ГИА в разрезе муниципалитетов</a:t>
            </a:r>
          </a:p>
        </p:txBody>
      </p:sp>
      <p:pic>
        <p:nvPicPr>
          <p:cNvPr id="15387" name="Picture 2">
            <a:extLst>
              <a:ext uri="{FF2B5EF4-FFF2-40B4-BE49-F238E27FC236}">
                <a16:creationId xmlns:a16="http://schemas.microsoft.com/office/drawing/2014/main" id="{7860FAE5-44A4-42BA-A5F3-1F50BFB5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" y="80618"/>
            <a:ext cx="1111088" cy="8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FB00CEE-CD02-4D1A-9BCC-8A2F9A91273B}"/>
              </a:ext>
            </a:extLst>
          </p:cNvPr>
          <p:cNvGraphicFramePr>
            <a:graphicFrameLocks/>
          </p:cNvGraphicFramePr>
          <p:nvPr/>
        </p:nvGraphicFramePr>
        <p:xfrm>
          <a:off x="395536" y="1124744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86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355405" y="748758"/>
            <a:ext cx="84331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6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Нарушения и замечания, выявляемые до начала экзаменов: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555B64-5827-422E-8091-F321FD553534}"/>
              </a:ext>
            </a:extLst>
          </p:cNvPr>
          <p:cNvSpPr/>
          <p:nvPr/>
        </p:nvSpPr>
        <p:spPr>
          <a:xfrm>
            <a:off x="423372" y="1641310"/>
            <a:ext cx="8064896" cy="452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Факты неготовности ППЭ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431800"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опечатаны аудитории, не задействованные в проведении экзаменов;</a:t>
            </a:r>
          </a:p>
          <a:p>
            <a:pPr marL="630238" indent="244475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слепых зон в камерах наблюдения;</a:t>
            </a:r>
          </a:p>
          <a:p>
            <a:pPr marL="630238" indent="244475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выделенных помещений для сопровождающих, для представителей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СМИ;</a:t>
            </a:r>
          </a:p>
          <a:p>
            <a:pPr marL="7429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средств связи (телефона) у технического специалиста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ППЭ;</a:t>
            </a:r>
          </a:p>
          <a:p>
            <a:pPr marL="7429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ППЭ работников без документа, удостоверяющего личность;</a:t>
            </a:r>
          </a:p>
          <a:p>
            <a:pPr marL="7429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в ППЭ постореннего лица в качестве организатора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отсутствующего в списке работников ППЭ;</a:t>
            </a:r>
          </a:p>
          <a:p>
            <a:pPr marL="7429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бейджиков у работников ППЭ;</a:t>
            </a:r>
          </a:p>
          <a:p>
            <a:pPr marL="7429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организаторов;</a:t>
            </a:r>
          </a:p>
          <a:p>
            <a:pPr marL="7429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рассадки участников ГИА.</a:t>
            </a:r>
          </a:p>
          <a:p>
            <a:pPr marL="7429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E8599EB-4EB8-437D-8EE8-6974CE4219C2}"/>
              </a:ext>
            </a:extLst>
          </p:cNvPr>
          <p:cNvGrpSpPr/>
          <p:nvPr/>
        </p:nvGrpSpPr>
        <p:grpSpPr>
          <a:xfrm>
            <a:off x="3075" y="9184"/>
            <a:ext cx="9140925" cy="584775"/>
            <a:chOff x="0" y="20620"/>
            <a:chExt cx="9140925" cy="64838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562B05D-FF8E-467E-B204-2D712F2EE7BE}"/>
                </a:ext>
              </a:extLst>
            </p:cNvPr>
            <p:cNvSpPr/>
            <p:nvPr/>
          </p:nvSpPr>
          <p:spPr>
            <a:xfrm>
              <a:off x="0" y="20620"/>
              <a:ext cx="9140925" cy="6483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32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ТИПИЧНЫЕ НАРУШЕНИЯ В ППЭ</a:t>
              </a:r>
            </a:p>
          </p:txBody>
        </p:sp>
        <p:pic>
          <p:nvPicPr>
            <p:cNvPr id="7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AD4029BD-F451-4E25-88B2-2F911616FF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32421" y="52349"/>
              <a:ext cx="670530" cy="59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37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355405" y="889540"/>
            <a:ext cx="8433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1"/>
                </a:solidFill>
              </a:rPr>
              <a:t>Порядок проведения ЕГЭ (п. 65) ОГЭ (п.55):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555B64-5827-422E-8091-F321FD553534}"/>
              </a:ext>
            </a:extLst>
          </p:cNvPr>
          <p:cNvSpPr/>
          <p:nvPr/>
        </p:nvSpPr>
        <p:spPr>
          <a:xfrm>
            <a:off x="370761" y="1616720"/>
            <a:ext cx="8064896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600"/>
              </a:spcAft>
            </a:pPr>
            <a:r>
              <a:rPr lang="ru-RU" b="1" dirty="0"/>
              <a:t>Разрешается использование средств связи </a:t>
            </a:r>
            <a:r>
              <a:rPr lang="ru-RU" b="1" dirty="0">
                <a:solidFill>
                  <a:srgbClr val="C00000"/>
                </a:solidFill>
              </a:rPr>
              <a:t>только в связи со служебной необходимостью в помещении для руководителя ППЭ</a:t>
            </a:r>
            <a:r>
              <a:rPr lang="ru-RU" dirty="0"/>
              <a:t>:</a:t>
            </a:r>
          </a:p>
          <a:p>
            <a:pPr marL="7429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руководителю образовательной организации, в помещениях которой организован ППЭ;</a:t>
            </a:r>
          </a:p>
          <a:p>
            <a:pPr marL="7429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руководителю ППЭ;</a:t>
            </a:r>
          </a:p>
          <a:p>
            <a:pPr marL="7429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членам ГЭК;</a:t>
            </a:r>
          </a:p>
          <a:p>
            <a:pPr marL="7429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сотрудникам, осуществляющим охрану правопорядка, и (или) сотрудникам органов внутренних дел (полиции);</a:t>
            </a:r>
          </a:p>
          <a:p>
            <a:pPr marL="7429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аккредитованным представителям средств массовой информации;</a:t>
            </a:r>
          </a:p>
          <a:p>
            <a:pPr marL="7429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общественным наблюдателям;</a:t>
            </a:r>
          </a:p>
          <a:p>
            <a:pPr marL="7429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должностным лицам Рособрнадзора, иным лицам, определенным Рособрнадзором;</a:t>
            </a:r>
          </a:p>
          <a:p>
            <a:pPr marL="7429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должностным лицам органа исполнительной власти субъекта Российской Федерации, осуществляющего переданные полномочия.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E8599EB-4EB8-437D-8EE8-6974CE4219C2}"/>
              </a:ext>
            </a:extLst>
          </p:cNvPr>
          <p:cNvGrpSpPr/>
          <p:nvPr/>
        </p:nvGrpSpPr>
        <p:grpSpPr>
          <a:xfrm>
            <a:off x="3075" y="9184"/>
            <a:ext cx="9140925" cy="830997"/>
            <a:chOff x="0" y="20620"/>
            <a:chExt cx="9140925" cy="921383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562B05D-FF8E-467E-B204-2D712F2EE7BE}"/>
                </a:ext>
              </a:extLst>
            </p:cNvPr>
            <p:cNvSpPr/>
            <p:nvPr/>
          </p:nvSpPr>
          <p:spPr>
            <a:xfrm>
              <a:off x="0" y="20620"/>
              <a:ext cx="9140925" cy="9213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2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/>
                  <a:cs typeface="Arial" charset="0"/>
                </a:rPr>
                <a:t>КТО ИМЕЕТ ПРАВО ИСПОЛЬЗОВАТЬ СРЕДСТВО </a:t>
              </a:r>
            </a:p>
            <a:p>
              <a:pPr algn="ctr">
                <a:defRPr/>
              </a:pPr>
              <a:r>
                <a:rPr lang="ru-RU" sz="2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/>
                  <a:cs typeface="Arial" charset="0"/>
                </a:rPr>
                <a:t>СВЯЗИ  </a:t>
              </a:r>
              <a:r>
                <a:rPr lang="ru-RU" sz="24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В ППЭ</a:t>
              </a:r>
            </a:p>
          </p:txBody>
        </p:sp>
        <p:pic>
          <p:nvPicPr>
            <p:cNvPr id="7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AD4029BD-F451-4E25-88B2-2F911616FF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32421" y="52349"/>
              <a:ext cx="670530" cy="59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94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22075" y="1108138"/>
            <a:ext cx="7159366" cy="4913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365" indent="0">
              <a:spcBef>
                <a:spcPts val="105"/>
              </a:spcBef>
              <a:buNone/>
              <a:tabLst>
                <a:tab pos="267335" algn="l"/>
              </a:tabLst>
            </a:pPr>
            <a:r>
              <a:rPr sz="1600" dirty="0"/>
              <a:t>РАБОТЫ</a:t>
            </a:r>
            <a:r>
              <a:rPr sz="1600" spc="5" dirty="0"/>
              <a:t> </a:t>
            </a:r>
            <a:r>
              <a:rPr sz="1600" spc="-15" dirty="0"/>
              <a:t>УЧАСТНИКОВ,</a:t>
            </a:r>
            <a:r>
              <a:rPr sz="1600" spc="5" dirty="0"/>
              <a:t> </a:t>
            </a:r>
            <a:r>
              <a:rPr sz="1600" spc="-5" dirty="0"/>
              <a:t>ПОЛУЧИВШИХ</a:t>
            </a:r>
            <a:r>
              <a:rPr sz="1600" spc="10" dirty="0"/>
              <a:t> </a:t>
            </a:r>
            <a:r>
              <a:rPr sz="1600" spc="-15" dirty="0"/>
              <a:t>НЕУДОВЛЕТВОРИТЕЛЬНЫЕ</a:t>
            </a:r>
            <a:r>
              <a:rPr sz="1600" spc="30" dirty="0"/>
              <a:t> </a:t>
            </a:r>
            <a:r>
              <a:rPr sz="1600" spc="-10" dirty="0"/>
              <a:t>РЕЗУЛЬТАТЫ</a:t>
            </a:r>
            <a:r>
              <a:rPr sz="1600" spc="20" dirty="0"/>
              <a:t> </a:t>
            </a:r>
            <a:r>
              <a:rPr sz="1600" dirty="0"/>
              <a:t>ПО</a:t>
            </a:r>
            <a:r>
              <a:rPr sz="1600" spc="-10" dirty="0"/>
              <a:t> ОБЯЗАТЕЛЬНОМУ</a:t>
            </a:r>
            <a:r>
              <a:rPr lang="ru-RU" sz="1600" spc="-10" dirty="0"/>
              <a:t> </a:t>
            </a:r>
            <a:r>
              <a:rPr sz="1600" spc="-20" dirty="0"/>
              <a:t>ПРЕДМЕТУ</a:t>
            </a:r>
            <a:r>
              <a:rPr sz="1600" spc="25" dirty="0"/>
              <a:t> </a:t>
            </a:r>
            <a:r>
              <a:rPr sz="1600" dirty="0"/>
              <a:t>В</a:t>
            </a:r>
            <a:r>
              <a:rPr sz="1600" spc="15" dirty="0"/>
              <a:t> </a:t>
            </a:r>
            <a:r>
              <a:rPr sz="1600" spc="-5" dirty="0"/>
              <a:t>ОСНОВНОЙ</a:t>
            </a:r>
            <a:r>
              <a:rPr sz="1600" spc="-10" dirty="0"/>
              <a:t> </a:t>
            </a:r>
            <a:r>
              <a:rPr sz="1600" spc="-25" dirty="0"/>
              <a:t>ДЕНЬ,</a:t>
            </a:r>
            <a:r>
              <a:rPr sz="1600" spc="25" dirty="0"/>
              <a:t> </a:t>
            </a:r>
            <a:r>
              <a:rPr sz="1600" spc="-5" dirty="0"/>
              <a:t>И</a:t>
            </a:r>
            <a:r>
              <a:rPr sz="1600" spc="10" dirty="0"/>
              <a:t> </a:t>
            </a:r>
            <a:r>
              <a:rPr sz="1600" spc="-10" dirty="0"/>
              <a:t>ПЕРЕСДАВШИХ</a:t>
            </a:r>
            <a:r>
              <a:rPr sz="1600" spc="40" dirty="0"/>
              <a:t> </a:t>
            </a:r>
            <a:r>
              <a:rPr sz="1600" spc="-20" dirty="0"/>
              <a:t>ЭКЗАМЕН</a:t>
            </a:r>
            <a:r>
              <a:rPr sz="1600" spc="15" dirty="0"/>
              <a:t> </a:t>
            </a:r>
            <a:r>
              <a:rPr sz="1600" dirty="0"/>
              <a:t>С</a:t>
            </a:r>
            <a:r>
              <a:rPr sz="1600" spc="20" dirty="0"/>
              <a:t> </a:t>
            </a:r>
            <a:r>
              <a:rPr sz="1600" dirty="0"/>
              <a:t>ПОВЫШЕНИЕМ </a:t>
            </a:r>
            <a:r>
              <a:rPr sz="1600" spc="-10" dirty="0"/>
              <a:t>РЕЗУЛЬТАТА</a:t>
            </a:r>
            <a:r>
              <a:rPr sz="1600" spc="15" dirty="0"/>
              <a:t> </a:t>
            </a:r>
            <a:r>
              <a:rPr sz="1600" spc="-5" dirty="0"/>
              <a:t>НА</a:t>
            </a:r>
            <a:r>
              <a:rPr sz="1600" spc="20" dirty="0"/>
              <a:t> </a:t>
            </a:r>
            <a:r>
              <a:rPr sz="1600" spc="-5" dirty="0"/>
              <a:t>30</a:t>
            </a:r>
            <a:r>
              <a:rPr sz="1600" spc="5" dirty="0"/>
              <a:t> </a:t>
            </a:r>
            <a:r>
              <a:rPr sz="1600" dirty="0"/>
              <a:t>ТЕСТОВЫХ </a:t>
            </a:r>
            <a:r>
              <a:rPr sz="1600" spc="-280" dirty="0"/>
              <a:t> </a:t>
            </a:r>
            <a:r>
              <a:rPr sz="1600" spc="-20" dirty="0"/>
              <a:t>БАЛЛОВ</a:t>
            </a:r>
            <a:r>
              <a:rPr sz="1600" spc="10" dirty="0"/>
              <a:t> </a:t>
            </a:r>
            <a:r>
              <a:rPr sz="1600" spc="-5" dirty="0"/>
              <a:t>И</a:t>
            </a:r>
            <a:r>
              <a:rPr sz="1600" spc="5" dirty="0"/>
              <a:t> </a:t>
            </a:r>
            <a:r>
              <a:rPr sz="1600" spc="10" dirty="0"/>
              <a:t>ВЫШЕ </a:t>
            </a:r>
            <a:r>
              <a:rPr sz="1600" spc="-10" dirty="0"/>
              <a:t>(ЗА</a:t>
            </a:r>
            <a:r>
              <a:rPr sz="1600" spc="-5" dirty="0"/>
              <a:t> </a:t>
            </a:r>
            <a:r>
              <a:rPr sz="1600" spc="-20" dirty="0"/>
              <a:t>ИСКЛЮЧЕНИЕМ</a:t>
            </a:r>
            <a:r>
              <a:rPr sz="1600" spc="10" dirty="0"/>
              <a:t> </a:t>
            </a:r>
            <a:r>
              <a:rPr sz="1600" spc="-15" dirty="0"/>
              <a:t>УЧАСТНИКОВ,</a:t>
            </a:r>
            <a:r>
              <a:rPr sz="1600" dirty="0"/>
              <a:t> </a:t>
            </a:r>
            <a:r>
              <a:rPr sz="1600" spc="5" dirty="0"/>
              <a:t>ЗАВЕРШИВШИХ</a:t>
            </a:r>
            <a:r>
              <a:rPr sz="1600" spc="25" dirty="0"/>
              <a:t> </a:t>
            </a:r>
            <a:r>
              <a:rPr sz="1600" spc="-20" dirty="0"/>
              <a:t>ЭКЗАМЕН</a:t>
            </a:r>
            <a:r>
              <a:rPr sz="1600" spc="10" dirty="0"/>
              <a:t> </a:t>
            </a:r>
            <a:r>
              <a:rPr sz="1600" dirty="0"/>
              <a:t>ПО</a:t>
            </a:r>
            <a:r>
              <a:rPr sz="1600" spc="-15" dirty="0"/>
              <a:t> </a:t>
            </a:r>
            <a:r>
              <a:rPr sz="1600" spc="-5" dirty="0"/>
              <a:t>УВАЖИТЕЛЬНОЙ</a:t>
            </a:r>
            <a:r>
              <a:rPr lang="ru-RU" sz="1600" spc="-5" dirty="0"/>
              <a:t> </a:t>
            </a:r>
            <a:r>
              <a:rPr sz="1600" spc="-10" dirty="0"/>
              <a:t>ПРИЧИНЕ)</a:t>
            </a:r>
          </a:p>
          <a:p>
            <a:pPr marL="114300"/>
            <a:endParaRPr sz="800" dirty="0"/>
          </a:p>
          <a:p>
            <a:pPr marL="114300">
              <a:spcBef>
                <a:spcPts val="30"/>
              </a:spcBef>
            </a:pPr>
            <a:endParaRPr sz="500" dirty="0"/>
          </a:p>
          <a:p>
            <a:pPr marL="126365" indent="0">
              <a:buNone/>
              <a:tabLst>
                <a:tab pos="267335" algn="l"/>
              </a:tabLst>
            </a:pPr>
            <a:r>
              <a:rPr sz="1600" spc="5" dirty="0"/>
              <a:t>ЗАВЕРШИВШИЕ</a:t>
            </a:r>
            <a:r>
              <a:rPr sz="1600" spc="25" dirty="0"/>
              <a:t> </a:t>
            </a:r>
            <a:r>
              <a:rPr sz="1600" spc="-20" dirty="0"/>
              <a:t>ДОСРОЧНО</a:t>
            </a:r>
            <a:r>
              <a:rPr sz="1600" spc="5" dirty="0"/>
              <a:t> </a:t>
            </a:r>
            <a:r>
              <a:rPr sz="1600" dirty="0"/>
              <a:t>В</a:t>
            </a:r>
            <a:r>
              <a:rPr sz="1600" spc="15" dirty="0"/>
              <a:t> </a:t>
            </a:r>
            <a:r>
              <a:rPr sz="1600" spc="-5" dirty="0"/>
              <a:t>ОСНОВНОЙ</a:t>
            </a:r>
            <a:r>
              <a:rPr sz="1600" spc="-15" dirty="0"/>
              <a:t> </a:t>
            </a:r>
            <a:r>
              <a:rPr sz="1600" spc="-25" dirty="0"/>
              <a:t>ДЕНЬ,</a:t>
            </a:r>
            <a:r>
              <a:rPr sz="1600" spc="25" dirty="0"/>
              <a:t> </a:t>
            </a:r>
            <a:r>
              <a:rPr sz="1600" spc="-5" dirty="0"/>
              <a:t>И</a:t>
            </a:r>
            <a:r>
              <a:rPr sz="1600" spc="10" dirty="0"/>
              <a:t> </a:t>
            </a:r>
            <a:r>
              <a:rPr sz="1600" spc="-5" dirty="0"/>
              <a:t>ПОЛУЧИВШИЕ</a:t>
            </a:r>
            <a:r>
              <a:rPr sz="1600" spc="5" dirty="0"/>
              <a:t> </a:t>
            </a:r>
            <a:r>
              <a:rPr sz="1600" dirty="0"/>
              <a:t>80-100</a:t>
            </a:r>
            <a:r>
              <a:rPr sz="1600" spc="10" dirty="0"/>
              <a:t> </a:t>
            </a:r>
            <a:r>
              <a:rPr sz="1600" spc="-20" dirty="0"/>
              <a:t>БАЛЛОВ</a:t>
            </a:r>
            <a:r>
              <a:rPr sz="1600" spc="20" dirty="0"/>
              <a:t> </a:t>
            </a:r>
            <a:r>
              <a:rPr sz="1600" dirty="0"/>
              <a:t>В</a:t>
            </a:r>
            <a:r>
              <a:rPr sz="1600" spc="5" dirty="0"/>
              <a:t> </a:t>
            </a:r>
            <a:r>
              <a:rPr sz="1600" spc="-10" dirty="0"/>
              <a:t>РЕЗЕРВНЫЙ</a:t>
            </a:r>
            <a:r>
              <a:rPr sz="1600" spc="30" dirty="0"/>
              <a:t> </a:t>
            </a:r>
            <a:r>
              <a:rPr sz="1600" spc="-30" dirty="0"/>
              <a:t>ДЕНЬ</a:t>
            </a:r>
          </a:p>
          <a:p>
            <a:pPr marL="114300">
              <a:buFont typeface="Microsoft Sans Serif"/>
              <a:buChar char="–"/>
            </a:pPr>
            <a:endParaRPr sz="800" dirty="0"/>
          </a:p>
          <a:p>
            <a:pPr marL="114300">
              <a:spcBef>
                <a:spcPts val="30"/>
              </a:spcBef>
              <a:buFont typeface="Microsoft Sans Serif"/>
              <a:buChar char="–"/>
            </a:pPr>
            <a:endParaRPr sz="500" dirty="0"/>
          </a:p>
          <a:p>
            <a:pPr marL="126365" indent="0">
              <a:buNone/>
              <a:tabLst>
                <a:tab pos="267335" algn="l"/>
              </a:tabLst>
            </a:pPr>
            <a:r>
              <a:rPr sz="1600" spc="-15" dirty="0"/>
              <a:t>УДОВЛЕТВОРЕННЫЕ</a:t>
            </a:r>
            <a:r>
              <a:rPr sz="1600" spc="35" dirty="0"/>
              <a:t> </a:t>
            </a:r>
            <a:r>
              <a:rPr sz="1600" spc="-20" dirty="0"/>
              <a:t>АПЕЛЛЯЦИИ</a:t>
            </a:r>
            <a:r>
              <a:rPr sz="1600" spc="35" dirty="0"/>
              <a:t> </a:t>
            </a:r>
            <a:r>
              <a:rPr sz="1600" spc="-5" dirty="0"/>
              <a:t>НА</a:t>
            </a:r>
            <a:r>
              <a:rPr sz="1600" spc="20" dirty="0"/>
              <a:t> </a:t>
            </a:r>
            <a:r>
              <a:rPr sz="1600" spc="-10" dirty="0"/>
              <a:t>РЕЗУЛЬТАТ,</a:t>
            </a:r>
            <a:r>
              <a:rPr sz="1600" spc="10" dirty="0"/>
              <a:t> </a:t>
            </a:r>
            <a:r>
              <a:rPr sz="1600" spc="-5" dirty="0"/>
              <a:t>ПОЗВОЛИВШИЕ</a:t>
            </a:r>
            <a:r>
              <a:rPr sz="1600" spc="-15" dirty="0"/>
              <a:t> </a:t>
            </a:r>
            <a:r>
              <a:rPr sz="1600" spc="-20" dirty="0"/>
              <a:t>УЧАСТНИКУ</a:t>
            </a:r>
            <a:r>
              <a:rPr sz="1600" spc="30" dirty="0"/>
              <a:t> </a:t>
            </a:r>
            <a:r>
              <a:rPr sz="1600" spc="-20" dirty="0"/>
              <a:t>ЭКЗАМЕНА</a:t>
            </a:r>
            <a:r>
              <a:rPr sz="1600" spc="20" dirty="0"/>
              <a:t> </a:t>
            </a:r>
            <a:r>
              <a:rPr sz="1600" spc="-10" dirty="0"/>
              <a:t>ПОЛУЧИТЬ</a:t>
            </a:r>
            <a:r>
              <a:rPr lang="ru-RU" sz="1600" spc="-10" dirty="0"/>
              <a:t> </a:t>
            </a:r>
            <a:r>
              <a:rPr sz="1600" spc="-15" dirty="0"/>
              <a:t>МИНИМАЛЬНОЕ</a:t>
            </a:r>
            <a:r>
              <a:rPr sz="1600" spc="50" dirty="0"/>
              <a:t> </a:t>
            </a:r>
            <a:r>
              <a:rPr sz="1600" spc="-20" dirty="0"/>
              <a:t>КОЛИЧЕСТВО</a:t>
            </a:r>
            <a:r>
              <a:rPr sz="1600" spc="-5" dirty="0"/>
              <a:t> </a:t>
            </a:r>
            <a:r>
              <a:rPr sz="1600" spc="-20" dirty="0"/>
              <a:t>БАЛЛОВ,</a:t>
            </a:r>
            <a:r>
              <a:rPr sz="1600" spc="20" dirty="0"/>
              <a:t> </a:t>
            </a:r>
            <a:r>
              <a:rPr sz="1600" spc="-20" dirty="0"/>
              <a:t>ОПРЕДЕЛЕННОЕ</a:t>
            </a:r>
            <a:r>
              <a:rPr sz="1600" spc="40" dirty="0"/>
              <a:t> </a:t>
            </a:r>
            <a:r>
              <a:rPr sz="1600" spc="-10" dirty="0"/>
              <a:t>РОСОБРНАДЗОРОМ</a:t>
            </a:r>
          </a:p>
          <a:p>
            <a:pPr marL="114300"/>
            <a:endParaRPr sz="800" dirty="0"/>
          </a:p>
          <a:p>
            <a:pPr marL="114300">
              <a:spcBef>
                <a:spcPts val="30"/>
              </a:spcBef>
            </a:pPr>
            <a:endParaRPr sz="500" dirty="0"/>
          </a:p>
          <a:p>
            <a:pPr marL="126365" indent="0">
              <a:buNone/>
              <a:tabLst>
                <a:tab pos="267335" algn="l"/>
              </a:tabLst>
            </a:pPr>
            <a:r>
              <a:rPr sz="1600" dirty="0"/>
              <a:t>3</a:t>
            </a:r>
            <a:r>
              <a:rPr sz="1600" spc="5" dirty="0"/>
              <a:t> </a:t>
            </a:r>
            <a:r>
              <a:rPr sz="1600" spc="-5" dirty="0"/>
              <a:t>И</a:t>
            </a:r>
            <a:r>
              <a:rPr sz="1600" spc="10" dirty="0"/>
              <a:t> </a:t>
            </a:r>
            <a:r>
              <a:rPr sz="1600" spc="-15" dirty="0"/>
              <a:t>БОЛЕЕ</a:t>
            </a:r>
            <a:r>
              <a:rPr sz="1600" dirty="0"/>
              <a:t> </a:t>
            </a:r>
            <a:r>
              <a:rPr sz="1600" spc="-15" dirty="0"/>
              <a:t>УДОВЛЕТВОРЕННЫЕ</a:t>
            </a:r>
            <a:r>
              <a:rPr sz="1600" spc="40" dirty="0"/>
              <a:t> </a:t>
            </a:r>
            <a:r>
              <a:rPr sz="1600" spc="-20" dirty="0"/>
              <a:t>АПЕЛЛЯЦИИ</a:t>
            </a:r>
            <a:r>
              <a:rPr sz="1600" spc="20" dirty="0"/>
              <a:t> </a:t>
            </a:r>
            <a:r>
              <a:rPr sz="1600" spc="-5" dirty="0"/>
              <a:t>У</a:t>
            </a:r>
            <a:r>
              <a:rPr sz="1600" dirty="0"/>
              <a:t> </a:t>
            </a:r>
            <a:r>
              <a:rPr sz="1600" spc="-25" dirty="0"/>
              <a:t>ОДНОГО</a:t>
            </a:r>
            <a:r>
              <a:rPr sz="1600" spc="-10" dirty="0"/>
              <a:t> </a:t>
            </a:r>
            <a:r>
              <a:rPr sz="1600" spc="-15" dirty="0"/>
              <a:t>УЧАСТНИКА</a:t>
            </a:r>
          </a:p>
          <a:p>
            <a:pPr marL="114300">
              <a:buFont typeface="Microsoft Sans Serif"/>
              <a:buChar char="–"/>
            </a:pPr>
            <a:endParaRPr sz="800" dirty="0"/>
          </a:p>
          <a:p>
            <a:pPr marL="114300">
              <a:spcBef>
                <a:spcPts val="35"/>
              </a:spcBef>
              <a:buFont typeface="Microsoft Sans Serif"/>
              <a:buChar char="–"/>
            </a:pPr>
            <a:endParaRPr sz="500" dirty="0"/>
          </a:p>
          <a:p>
            <a:pPr marL="266700" indent="-140335">
              <a:buChar char="–"/>
              <a:tabLst>
                <a:tab pos="267335" algn="l"/>
              </a:tabLst>
            </a:pPr>
            <a:r>
              <a:rPr sz="1600" b="1" spc="-20" dirty="0">
                <a:solidFill>
                  <a:srgbClr val="C00000"/>
                </a:solidFill>
              </a:rPr>
              <a:t>АНАЛИЗ</a:t>
            </a:r>
            <a:r>
              <a:rPr sz="1600" b="1" spc="30" dirty="0">
                <a:solidFill>
                  <a:srgbClr val="C00000"/>
                </a:solidFill>
              </a:rPr>
              <a:t> </a:t>
            </a:r>
            <a:r>
              <a:rPr sz="1600" b="1" spc="-25" dirty="0">
                <a:solidFill>
                  <a:srgbClr val="C00000"/>
                </a:solidFill>
              </a:rPr>
              <a:t>ФОРМ</a:t>
            </a:r>
            <a:r>
              <a:rPr sz="1600" b="1" spc="-5" dirty="0">
                <a:solidFill>
                  <a:srgbClr val="C00000"/>
                </a:solidFill>
              </a:rPr>
              <a:t> </a:t>
            </a:r>
            <a:r>
              <a:rPr sz="1600" b="1" dirty="0">
                <a:solidFill>
                  <a:srgbClr val="C00000"/>
                </a:solidFill>
              </a:rPr>
              <a:t>ППЭ-12-04МАШ </a:t>
            </a:r>
            <a:r>
              <a:rPr sz="1600" spc="-25" dirty="0"/>
              <a:t>(ДЛИТЕЛЬНЫЕ</a:t>
            </a:r>
            <a:r>
              <a:rPr sz="1600" spc="35" dirty="0"/>
              <a:t> </a:t>
            </a:r>
            <a:r>
              <a:rPr sz="1600" spc="-25" dirty="0"/>
              <a:t>ИЛИ</a:t>
            </a:r>
            <a:r>
              <a:rPr sz="1600" spc="15" dirty="0"/>
              <a:t> </a:t>
            </a:r>
            <a:r>
              <a:rPr sz="1600" spc="-5" dirty="0"/>
              <a:t>ЧАСТЫЕ</a:t>
            </a:r>
            <a:r>
              <a:rPr sz="1600" spc="20" dirty="0"/>
              <a:t> </a:t>
            </a:r>
            <a:r>
              <a:rPr sz="1600" spc="-20" dirty="0"/>
              <a:t>ВЫХОДЫ</a:t>
            </a:r>
            <a:r>
              <a:rPr sz="1600" spc="10" dirty="0"/>
              <a:t> </a:t>
            </a:r>
            <a:r>
              <a:rPr sz="1600" spc="-20" dirty="0"/>
              <a:t>ИЗ</a:t>
            </a:r>
            <a:r>
              <a:rPr sz="1600" spc="5" dirty="0"/>
              <a:t> </a:t>
            </a:r>
            <a:r>
              <a:rPr sz="1600" spc="-15" dirty="0"/>
              <a:t>АУДИТОРИИ</a:t>
            </a:r>
            <a:r>
              <a:rPr sz="1600" spc="-10" dirty="0"/>
              <a:t> </a:t>
            </a:r>
            <a:r>
              <a:rPr sz="1600" spc="-15" dirty="0"/>
              <a:t>УЧАСТНИКОВ</a:t>
            </a:r>
            <a:r>
              <a:rPr sz="1600" spc="5" dirty="0"/>
              <a:t> </a:t>
            </a:r>
            <a:r>
              <a:rPr sz="1600" spc="-10" dirty="0"/>
              <a:t>ЕГЭ)</a:t>
            </a:r>
          </a:p>
          <a:p>
            <a:pPr marL="114300">
              <a:buFont typeface="Microsoft Sans Serif"/>
              <a:buChar char="–"/>
            </a:pPr>
            <a:endParaRPr sz="800" dirty="0"/>
          </a:p>
          <a:p>
            <a:pPr marL="114300">
              <a:spcBef>
                <a:spcPts val="30"/>
              </a:spcBef>
              <a:buFont typeface="Microsoft Sans Serif"/>
              <a:buChar char="–"/>
            </a:pPr>
            <a:endParaRPr sz="500" dirty="0"/>
          </a:p>
          <a:p>
            <a:pPr marL="266700" indent="-140335">
              <a:buChar char="–"/>
              <a:tabLst>
                <a:tab pos="267335" algn="l"/>
              </a:tabLst>
            </a:pPr>
            <a:r>
              <a:rPr sz="1600" b="1" spc="-35" dirty="0">
                <a:solidFill>
                  <a:srgbClr val="C00000"/>
                </a:solidFill>
              </a:rPr>
              <a:t>МЕДАЛИ</a:t>
            </a:r>
            <a:r>
              <a:rPr sz="1600" b="1" spc="25" dirty="0">
                <a:solidFill>
                  <a:srgbClr val="C00000"/>
                </a:solidFill>
              </a:rPr>
              <a:t> </a:t>
            </a:r>
            <a:r>
              <a:rPr sz="1600" b="1" spc="-15" dirty="0">
                <a:solidFill>
                  <a:srgbClr val="C00000"/>
                </a:solidFill>
              </a:rPr>
              <a:t>«ЗА</a:t>
            </a:r>
            <a:r>
              <a:rPr sz="1600" b="1" dirty="0">
                <a:solidFill>
                  <a:srgbClr val="C00000"/>
                </a:solidFill>
              </a:rPr>
              <a:t> </a:t>
            </a:r>
            <a:r>
              <a:rPr sz="1600" b="1" spc="-5" dirty="0">
                <a:solidFill>
                  <a:srgbClr val="C00000"/>
                </a:solidFill>
              </a:rPr>
              <a:t>ОСОБЫЕ</a:t>
            </a:r>
            <a:r>
              <a:rPr sz="1600" b="1" dirty="0">
                <a:solidFill>
                  <a:srgbClr val="C00000"/>
                </a:solidFill>
              </a:rPr>
              <a:t> </a:t>
            </a:r>
            <a:r>
              <a:rPr sz="1600" b="1" spc="-5" dirty="0">
                <a:solidFill>
                  <a:srgbClr val="C00000"/>
                </a:solidFill>
              </a:rPr>
              <a:t>УСПЕХИ</a:t>
            </a:r>
            <a:r>
              <a:rPr sz="1600" b="1" spc="5" dirty="0">
                <a:solidFill>
                  <a:srgbClr val="C00000"/>
                </a:solidFill>
              </a:rPr>
              <a:t> </a:t>
            </a:r>
            <a:r>
              <a:rPr sz="1600" b="1" dirty="0">
                <a:solidFill>
                  <a:srgbClr val="C00000"/>
                </a:solidFill>
              </a:rPr>
              <a:t>В </a:t>
            </a:r>
            <a:r>
              <a:rPr sz="1600" b="1" spc="-10" dirty="0">
                <a:solidFill>
                  <a:srgbClr val="C00000"/>
                </a:solidFill>
              </a:rPr>
              <a:t>УЧЕНИИ»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57A814-4344-4C51-BDEF-2B5C6441BD1E}"/>
              </a:ext>
            </a:extLst>
          </p:cNvPr>
          <p:cNvGrpSpPr/>
          <p:nvPr/>
        </p:nvGrpSpPr>
        <p:grpSpPr>
          <a:xfrm>
            <a:off x="3075" y="9183"/>
            <a:ext cx="9140925" cy="707886"/>
            <a:chOff x="0" y="20620"/>
            <a:chExt cx="9140925" cy="63678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565E7E6-0420-458F-8AA6-DE4791C4173F}"/>
                </a:ext>
              </a:extLst>
            </p:cNvPr>
            <p:cNvSpPr/>
            <p:nvPr/>
          </p:nvSpPr>
          <p:spPr>
            <a:xfrm>
              <a:off x="0" y="20620"/>
              <a:ext cx="9140925" cy="6367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4000" b="1" spc="-5" dirty="0"/>
                <a:t>ЗОНЫ</a:t>
              </a:r>
              <a:r>
                <a:rPr lang="ru-RU" sz="4000" b="1" spc="-25" dirty="0"/>
                <a:t> </a:t>
              </a:r>
              <a:r>
                <a:rPr lang="ru-RU" sz="4000" b="1" spc="-5" dirty="0"/>
                <a:t>РИСКА</a:t>
              </a:r>
              <a:r>
                <a:rPr lang="ru-RU" sz="4000" b="1" spc="-55" dirty="0"/>
                <a:t> </a:t>
              </a:r>
              <a:r>
                <a:rPr lang="ru-RU" sz="4000" b="1" spc="-5" dirty="0"/>
                <a:t>ЕГЭ</a:t>
              </a:r>
              <a:endParaRPr lang="ru-RU" sz="2000" b="1" dirty="0"/>
            </a:p>
          </p:txBody>
        </p:sp>
        <p:pic>
          <p:nvPicPr>
            <p:cNvPr id="6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8680CA4D-3645-4C5F-A2C6-5D4BE0545A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4" y="78823"/>
              <a:ext cx="581791" cy="51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reeform 219">
            <a:extLst>
              <a:ext uri="{FF2B5EF4-FFF2-40B4-BE49-F238E27FC236}">
                <a16:creationId xmlns:a16="http://schemas.microsoft.com/office/drawing/2014/main" id="{C74FA6B6-7463-4878-A797-15582ECD8169}"/>
              </a:ext>
            </a:extLst>
          </p:cNvPr>
          <p:cNvSpPr>
            <a:spLocks noEditPoints="1"/>
          </p:cNvSpPr>
          <p:nvPr/>
        </p:nvSpPr>
        <p:spPr bwMode="auto">
          <a:xfrm>
            <a:off x="1279161" y="1136391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1" name="Freeform 219">
            <a:extLst>
              <a:ext uri="{FF2B5EF4-FFF2-40B4-BE49-F238E27FC236}">
                <a16:creationId xmlns:a16="http://schemas.microsoft.com/office/drawing/2014/main" id="{6185C214-812F-4548-B922-E67B5CBD66EB}"/>
              </a:ext>
            </a:extLst>
          </p:cNvPr>
          <p:cNvSpPr>
            <a:spLocks noEditPoints="1"/>
          </p:cNvSpPr>
          <p:nvPr/>
        </p:nvSpPr>
        <p:spPr bwMode="auto">
          <a:xfrm>
            <a:off x="1279162" y="2569124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2" name="Freeform 219">
            <a:extLst>
              <a:ext uri="{FF2B5EF4-FFF2-40B4-BE49-F238E27FC236}">
                <a16:creationId xmlns:a16="http://schemas.microsoft.com/office/drawing/2014/main" id="{2740AF18-327E-4285-9743-0F61C09BE8E1}"/>
              </a:ext>
            </a:extLst>
          </p:cNvPr>
          <p:cNvSpPr>
            <a:spLocks noEditPoints="1"/>
          </p:cNvSpPr>
          <p:nvPr/>
        </p:nvSpPr>
        <p:spPr bwMode="auto">
          <a:xfrm>
            <a:off x="1285492" y="3361287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17" name="Freeform 219">
            <a:extLst>
              <a:ext uri="{FF2B5EF4-FFF2-40B4-BE49-F238E27FC236}">
                <a16:creationId xmlns:a16="http://schemas.microsoft.com/office/drawing/2014/main" id="{CECFC668-FB41-4AD0-BD9F-B19A472A92FF}"/>
              </a:ext>
            </a:extLst>
          </p:cNvPr>
          <p:cNvSpPr>
            <a:spLocks noEditPoints="1"/>
          </p:cNvSpPr>
          <p:nvPr/>
        </p:nvSpPr>
        <p:spPr bwMode="auto">
          <a:xfrm>
            <a:off x="1307098" y="4258477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pic>
        <p:nvPicPr>
          <p:cNvPr id="18" name="Рисунок 19">
            <a:extLst>
              <a:ext uri="{FF2B5EF4-FFF2-40B4-BE49-F238E27FC236}">
                <a16:creationId xmlns:a16="http://schemas.microsoft.com/office/drawing/2014/main" id="{B4D027C7-3013-4F8C-8663-2FC9AF2BC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18224"/>
          <a:stretch/>
        </p:blipFill>
        <p:spPr bwMode="auto">
          <a:xfrm>
            <a:off x="214283" y="4543809"/>
            <a:ext cx="936924" cy="146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219">
            <a:extLst>
              <a:ext uri="{FF2B5EF4-FFF2-40B4-BE49-F238E27FC236}">
                <a16:creationId xmlns:a16="http://schemas.microsoft.com/office/drawing/2014/main" id="{AE8A3FBF-72D8-47CA-A64C-3E28156816D7}"/>
              </a:ext>
            </a:extLst>
          </p:cNvPr>
          <p:cNvSpPr>
            <a:spLocks noEditPoints="1"/>
          </p:cNvSpPr>
          <p:nvPr/>
        </p:nvSpPr>
        <p:spPr bwMode="auto">
          <a:xfrm>
            <a:off x="1307098" y="4858302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  <p:sp>
        <p:nvSpPr>
          <p:cNvPr id="20" name="Freeform 219">
            <a:extLst>
              <a:ext uri="{FF2B5EF4-FFF2-40B4-BE49-F238E27FC236}">
                <a16:creationId xmlns:a16="http://schemas.microsoft.com/office/drawing/2014/main" id="{902D0FAD-5192-460D-A6D7-130D43FA801C}"/>
              </a:ext>
            </a:extLst>
          </p:cNvPr>
          <p:cNvSpPr>
            <a:spLocks noEditPoints="1"/>
          </p:cNvSpPr>
          <p:nvPr/>
        </p:nvSpPr>
        <p:spPr bwMode="auto">
          <a:xfrm>
            <a:off x="1344727" y="5512853"/>
            <a:ext cx="442913" cy="417512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0 h 60"/>
              <a:gd name="T4" fmla="*/ 2147483647 w 61"/>
              <a:gd name="T5" fmla="*/ 2147483647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2147483647 h 60"/>
              <a:gd name="T22" fmla="*/ 2147483647 w 61"/>
              <a:gd name="T23" fmla="*/ 2147483647 h 60"/>
              <a:gd name="T24" fmla="*/ 2147483647 w 61"/>
              <a:gd name="T25" fmla="*/ 2147483647 h 60"/>
              <a:gd name="T26" fmla="*/ 2147483647 w 61"/>
              <a:gd name="T27" fmla="*/ 2147483647 h 60"/>
              <a:gd name="T28" fmla="*/ 2147483647 w 61"/>
              <a:gd name="T29" fmla="*/ 2147483647 h 60"/>
              <a:gd name="T30" fmla="*/ 2147483647 w 61"/>
              <a:gd name="T31" fmla="*/ 2147483647 h 60"/>
              <a:gd name="T32" fmla="*/ 2147483647 w 61"/>
              <a:gd name="T33" fmla="*/ 2147483647 h 60"/>
              <a:gd name="T34" fmla="*/ 2147483647 w 61"/>
              <a:gd name="T35" fmla="*/ 2147483647 h 60"/>
              <a:gd name="T36" fmla="*/ 2147483647 w 61"/>
              <a:gd name="T37" fmla="*/ 2147483647 h 60"/>
              <a:gd name="T38" fmla="*/ 2147483647 w 61"/>
              <a:gd name="T39" fmla="*/ 2147483647 h 60"/>
              <a:gd name="T40" fmla="*/ 2147483647 w 61"/>
              <a:gd name="T41" fmla="*/ 2147483647 h 60"/>
              <a:gd name="T42" fmla="*/ 2147483647 w 6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Montserrat" pitchFamily="50" charset="-5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255D68F-1384-4661-84E0-C3F2DD3C0B0E}"/>
              </a:ext>
            </a:extLst>
          </p:cNvPr>
          <p:cNvGrpSpPr/>
          <p:nvPr/>
        </p:nvGrpSpPr>
        <p:grpSpPr>
          <a:xfrm>
            <a:off x="369571" y="1677971"/>
            <a:ext cx="8229600" cy="1379220"/>
            <a:chOff x="325246" y="2564071"/>
            <a:chExt cx="8229600" cy="1379220"/>
          </a:xfrm>
        </p:grpSpPr>
        <p:sp>
          <p:nvSpPr>
            <p:cNvPr id="3" name="object 3"/>
            <p:cNvSpPr/>
            <p:nvPr/>
          </p:nvSpPr>
          <p:spPr>
            <a:xfrm>
              <a:off x="325246" y="2564071"/>
              <a:ext cx="8229600" cy="1379220"/>
            </a:xfrm>
            <a:custGeom>
              <a:avLst/>
              <a:gdLst/>
              <a:ahLst/>
              <a:cxnLst/>
              <a:rect l="l" t="t" r="r" b="b"/>
              <a:pathLst>
                <a:path w="8229600" h="1379220">
                  <a:moveTo>
                    <a:pt x="8229600" y="0"/>
                  </a:moveTo>
                  <a:lnTo>
                    <a:pt x="0" y="0"/>
                  </a:lnTo>
                  <a:lnTo>
                    <a:pt x="0" y="1378712"/>
                  </a:lnTo>
                  <a:lnTo>
                    <a:pt x="8229600" y="137871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5246" y="2564071"/>
              <a:ext cx="8229600" cy="1379220"/>
            </a:xfrm>
            <a:custGeom>
              <a:avLst/>
              <a:gdLst/>
              <a:ahLst/>
              <a:cxnLst/>
              <a:rect l="l" t="t" r="r" b="b"/>
              <a:pathLst>
                <a:path w="8229600" h="1379220">
                  <a:moveTo>
                    <a:pt x="0" y="1378712"/>
                  </a:moveTo>
                  <a:lnTo>
                    <a:pt x="8229600" y="137871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78712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69571" y="3776377"/>
            <a:ext cx="8255000" cy="1404620"/>
            <a:chOff x="349250" y="3266313"/>
            <a:chExt cx="8255000" cy="1404620"/>
          </a:xfrm>
        </p:grpSpPr>
        <p:sp>
          <p:nvSpPr>
            <p:cNvPr id="6" name="object 6"/>
            <p:cNvSpPr/>
            <p:nvPr/>
          </p:nvSpPr>
          <p:spPr>
            <a:xfrm>
              <a:off x="361950" y="3279013"/>
              <a:ext cx="8229600" cy="1379220"/>
            </a:xfrm>
            <a:custGeom>
              <a:avLst/>
              <a:gdLst/>
              <a:ahLst/>
              <a:cxnLst/>
              <a:rect l="l" t="t" r="r" b="b"/>
              <a:pathLst>
                <a:path w="8229600" h="1379220">
                  <a:moveTo>
                    <a:pt x="8229600" y="0"/>
                  </a:moveTo>
                  <a:lnTo>
                    <a:pt x="0" y="0"/>
                  </a:lnTo>
                  <a:lnTo>
                    <a:pt x="0" y="1378712"/>
                  </a:lnTo>
                  <a:lnTo>
                    <a:pt x="8229600" y="137871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950" y="3279013"/>
              <a:ext cx="8229600" cy="1379220"/>
            </a:xfrm>
            <a:custGeom>
              <a:avLst/>
              <a:gdLst/>
              <a:ahLst/>
              <a:cxnLst/>
              <a:rect l="l" t="t" r="r" b="b"/>
              <a:pathLst>
                <a:path w="8229600" h="1379220">
                  <a:moveTo>
                    <a:pt x="0" y="1378712"/>
                  </a:moveTo>
                  <a:lnTo>
                    <a:pt x="8229600" y="137871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78712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4018" y="2017714"/>
            <a:ext cx="2609214" cy="743152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01295" marR="188595" indent="-6350" algn="ctr"/>
            <a:r>
              <a:rPr sz="1600" spc="-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Отсутствие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надлежащего </a:t>
            </a:r>
            <a:r>
              <a:rPr sz="16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контроля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входе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ППЭ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11325" y="1980807"/>
            <a:ext cx="2514600" cy="80855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60655" rIns="0" bIns="0" rtlCol="0" anchor="ctr">
            <a:spAutoFit/>
          </a:bodyPr>
          <a:lstStyle/>
          <a:p>
            <a:pPr marL="103505" marR="97155" indent="2540">
              <a:spcBef>
                <a:spcPts val="126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Отсутствие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контроля </a:t>
            </a:r>
            <a:r>
              <a:rPr sz="1400" spc="-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ходом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экзамена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стороны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организаторов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аудитории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781" y="4071295"/>
            <a:ext cx="2514600" cy="809196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151130" marR="146685" indent="3175" algn="ctr">
              <a:spcBef>
                <a:spcPts val="127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Пробелы 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разъяснительной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участниками ГИА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школе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9267753-E383-43EB-AA74-310705899042}"/>
              </a:ext>
            </a:extLst>
          </p:cNvPr>
          <p:cNvGrpSpPr/>
          <p:nvPr/>
        </p:nvGrpSpPr>
        <p:grpSpPr>
          <a:xfrm>
            <a:off x="3384707" y="2106232"/>
            <a:ext cx="2268982" cy="512572"/>
            <a:chOff x="3349880" y="3065398"/>
            <a:chExt cx="2268982" cy="512572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9445" y="3065398"/>
              <a:ext cx="1537462" cy="2553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9880" y="3421761"/>
              <a:ext cx="2268982" cy="15620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029268" y="4071295"/>
            <a:ext cx="2935605" cy="850900"/>
            <a:chOff x="3017520" y="3636264"/>
            <a:chExt cx="2935605" cy="8509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0" y="3636264"/>
              <a:ext cx="2935224" cy="5608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4888" y="3925824"/>
              <a:ext cx="2380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2907" y="3784727"/>
              <a:ext cx="2511933" cy="2426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4085" y="4123118"/>
              <a:ext cx="2028317" cy="19664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AB47A5D-FC57-4E5C-8508-5995461A08C9}"/>
              </a:ext>
            </a:extLst>
          </p:cNvPr>
          <p:cNvGrpSpPr/>
          <p:nvPr/>
        </p:nvGrpSpPr>
        <p:grpSpPr>
          <a:xfrm>
            <a:off x="3075" y="9183"/>
            <a:ext cx="9140925" cy="892552"/>
            <a:chOff x="0" y="20620"/>
            <a:chExt cx="9140925" cy="802906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EC8D780-1C05-40A7-BBDD-4EEC5F18686B}"/>
                </a:ext>
              </a:extLst>
            </p:cNvPr>
            <p:cNvSpPr/>
            <p:nvPr/>
          </p:nvSpPr>
          <p:spPr>
            <a:xfrm>
              <a:off x="0" y="20620"/>
              <a:ext cx="9140925" cy="802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2000" b="1" dirty="0"/>
                <a:t>ОСНОВАНИЯ И ПРИЧИНЫ, ПО КОТОРЫМ ДОПУСКАЮТСЯ</a:t>
              </a:r>
            </a:p>
            <a:p>
              <a:pPr algn="ctr">
                <a:defRPr/>
              </a:pPr>
              <a:r>
                <a:rPr lang="ru-RU" sz="2000" b="1" dirty="0"/>
                <a:t> НАРУШЕНИЯ ПОРЯДКА ПРОВЕДЕНИЯ ГИА</a:t>
              </a:r>
            </a:p>
          </p:txBody>
        </p:sp>
        <p:pic>
          <p:nvPicPr>
            <p:cNvPr id="27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89029435-7376-40C0-82D7-DC8111C026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4" y="78823"/>
              <a:ext cx="797815" cy="7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object 10">
            <a:extLst>
              <a:ext uri="{FF2B5EF4-FFF2-40B4-BE49-F238E27FC236}">
                <a16:creationId xmlns:a16="http://schemas.microsoft.com/office/drawing/2014/main" id="{D31DCAC7-C2BB-45F7-A29D-2D1B32C21090}"/>
              </a:ext>
            </a:extLst>
          </p:cNvPr>
          <p:cNvSpPr txBox="1"/>
          <p:nvPr/>
        </p:nvSpPr>
        <p:spPr>
          <a:xfrm>
            <a:off x="5982746" y="4103674"/>
            <a:ext cx="2514600" cy="809196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151130" marR="146685" indent="3175" algn="ctr">
              <a:spcBef>
                <a:spcPts val="127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Пробелы 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разъяснительной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работниками ППЭ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468313" y="1844243"/>
            <a:ext cx="9036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ru-RU" sz="1600"/>
            </a:br>
            <a:endParaRPr lang="ru-RU" alt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1987619" y="1340768"/>
            <a:ext cx="6828804" cy="1723549"/>
          </a:xfrm>
          <a:prstGeom prst="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порядка проведения государственной итоговой аттестации квалифицируется как административное правонарушение, ответственность за которое предусмотрена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4 статьи 19.30 Кодекса Российской Федерации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административных правонарушениях. 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по достижении которого наступает административная ответственность, - это 16 лет. </a:t>
            </a:r>
          </a:p>
        </p:txBody>
      </p:sp>
      <p:pic>
        <p:nvPicPr>
          <p:cNvPr id="8" name="Picture 2" descr="C:\Users\Ludmila\Desktop\Без названия.jpg">
            <a:extLst>
              <a:ext uri="{FF2B5EF4-FFF2-40B4-BE49-F238E27FC236}">
                <a16:creationId xmlns:a16="http://schemas.microsoft.com/office/drawing/2014/main" id="{70E8EBCD-4752-4BA0-9647-091ED8CC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93" y="1323438"/>
            <a:ext cx="1493002" cy="22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A36C53-E7AD-4BFB-8E9D-5B2A046EA6EE}"/>
              </a:ext>
            </a:extLst>
          </p:cNvPr>
          <p:cNvSpPr/>
          <p:nvPr/>
        </p:nvSpPr>
        <p:spPr>
          <a:xfrm>
            <a:off x="1987619" y="3284984"/>
            <a:ext cx="6799765" cy="2381678"/>
          </a:xfrm>
          <a:prstGeom prst="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Ч.4.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 влечет наложение административного штрафа: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граждан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 – 5000 руб.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должностных лиц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20 000 – 40 000 руб.;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юридических лиц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50 000 – 200 000 руб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DFFADE4-B7BF-415A-829E-76DF7AB6B564}"/>
              </a:ext>
            </a:extLst>
          </p:cNvPr>
          <p:cNvGrpSpPr/>
          <p:nvPr/>
        </p:nvGrpSpPr>
        <p:grpSpPr>
          <a:xfrm>
            <a:off x="3075" y="9183"/>
            <a:ext cx="9140925" cy="892552"/>
            <a:chOff x="0" y="20620"/>
            <a:chExt cx="9140925" cy="80290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F5F7402-7338-4303-B43E-D2F1C4964CE4}"/>
                </a:ext>
              </a:extLst>
            </p:cNvPr>
            <p:cNvSpPr/>
            <p:nvPr/>
          </p:nvSpPr>
          <p:spPr>
            <a:xfrm>
              <a:off x="0" y="20620"/>
              <a:ext cx="9140925" cy="802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20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ОТВЕТСТВЕННОСТЬ ЗА НАРУШЕНИЕ УСТАНОВЛЕННОГО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ПОРЯДКА ПРОВЕДЕНИЯ ГИА </a:t>
              </a:r>
            </a:p>
          </p:txBody>
        </p:sp>
        <p:pic>
          <p:nvPicPr>
            <p:cNvPr id="13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58E4BB85-F3FC-4E62-80ED-3256CD7404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4" y="78823"/>
              <a:ext cx="797815" cy="7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415326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468313" y="1844243"/>
            <a:ext cx="9036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ru-RU" sz="1600"/>
            </a:br>
            <a:endParaRPr lang="ru-RU" altLang="ru-RU" sz="1600"/>
          </a:p>
        </p:txBody>
      </p:sp>
      <p:pic>
        <p:nvPicPr>
          <p:cNvPr id="11" name="Picture 2" descr="C:\Users\Ludmila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47" y="1680226"/>
            <a:ext cx="1723609" cy="261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 rot="10800000" flipV="1">
            <a:off x="2627784" y="3933056"/>
            <a:ext cx="6047902" cy="163121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нарушения порядка проведения ЕГЭ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умысел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лиц, его нарушивших, заключается в том, что каждый из них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 с порядком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знает его требования, предупрежден об ответственности за его нарушение, причём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подпись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3DBC0E-821C-41C0-B082-10352D6DD0D7}"/>
              </a:ext>
            </a:extLst>
          </p:cNvPr>
          <p:cNvSpPr/>
          <p:nvPr/>
        </p:nvSpPr>
        <p:spPr>
          <a:xfrm>
            <a:off x="2627783" y="1584042"/>
            <a:ext cx="6047903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2.2 КОАП РФ 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Административное правонарушение признается совершенным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умышленно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лицо, его совершившее, сознавало противоправный характер своего действия (бездействия), предвидело его вредные последствия и желало наступления таких последствий или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сознательно их допускало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относилось к ним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безразлично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F50897-500B-4EFB-8794-03943C929F2D}"/>
              </a:ext>
            </a:extLst>
          </p:cNvPr>
          <p:cNvGrpSpPr/>
          <p:nvPr/>
        </p:nvGrpSpPr>
        <p:grpSpPr>
          <a:xfrm>
            <a:off x="3075" y="9183"/>
            <a:ext cx="9140925" cy="892552"/>
            <a:chOff x="0" y="20620"/>
            <a:chExt cx="9140925" cy="80290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A5A3361-8CD3-4BCD-8661-80F989BCDCE6}"/>
                </a:ext>
              </a:extLst>
            </p:cNvPr>
            <p:cNvSpPr/>
            <p:nvPr/>
          </p:nvSpPr>
          <p:spPr>
            <a:xfrm>
              <a:off x="0" y="20620"/>
              <a:ext cx="9140925" cy="802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20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ОТВЕТСТВЕННОСТЬ ЗА НАРУШЕНИЕ УСТАНОВЛЕННОГО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ПОРЯДКА ПРОВЕДЕНИЯ ГИА </a:t>
              </a:r>
            </a:p>
          </p:txBody>
        </p:sp>
        <p:pic>
          <p:nvPicPr>
            <p:cNvPr id="14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08132077-8123-45EB-BD9D-38BCA84370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4" y="78823"/>
              <a:ext cx="797815" cy="7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90213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468313" y="1844243"/>
            <a:ext cx="9036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ru-RU" sz="1600"/>
            </a:br>
            <a:endParaRPr lang="ru-RU" altLang="ru-RU" sz="160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331640" y="2708920"/>
            <a:ext cx="680475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отношении лица, пришедшего на экзамен вместо участника экзамена, возбуждается уголовное дело по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пункту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 статьи 327 УК РФ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— за использование заведомо подложного документа грозит штраф до 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80 тысяч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рублей, до 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240 часов обязательных работ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или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 полугода ареста.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1015" y="1782687"/>
            <a:ext cx="6769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Явка подставного лица на ЕГЭ !!! –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грубейшее нарушение порядка проведения ГИА  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9F19A4-6B50-4BB2-8C80-B5C825B03D64}"/>
              </a:ext>
            </a:extLst>
          </p:cNvPr>
          <p:cNvGrpSpPr/>
          <p:nvPr/>
        </p:nvGrpSpPr>
        <p:grpSpPr>
          <a:xfrm>
            <a:off x="3075" y="9183"/>
            <a:ext cx="9140925" cy="892552"/>
            <a:chOff x="0" y="20620"/>
            <a:chExt cx="9140925" cy="80290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A02B586-7830-465C-B54A-FF82A5100F03}"/>
                </a:ext>
              </a:extLst>
            </p:cNvPr>
            <p:cNvSpPr/>
            <p:nvPr/>
          </p:nvSpPr>
          <p:spPr>
            <a:xfrm>
              <a:off x="0" y="20620"/>
              <a:ext cx="9140925" cy="802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2000" b="1" dirty="0"/>
                <a:t>ОСНОВАНИЯ И ПРИЧИНЫ, ПО КОТОРЫМ ДОПУСКАЮТСЯ</a:t>
              </a:r>
            </a:p>
            <a:p>
              <a:pPr algn="ctr">
                <a:defRPr/>
              </a:pPr>
              <a:r>
                <a:rPr lang="ru-RU" sz="2000" b="1" dirty="0"/>
                <a:t> НАРУШЕНИЯ ПОРЯДКА ПРОВЕДЕНИЯ ГИА</a:t>
              </a:r>
            </a:p>
          </p:txBody>
        </p:sp>
        <p:pic>
          <p:nvPicPr>
            <p:cNvPr id="12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B8D87C6D-643E-4850-9B02-6B15CBBE4E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4" y="78823"/>
              <a:ext cx="797815" cy="7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05617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468313" y="1315990"/>
            <a:ext cx="9036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ru-RU" sz="1600"/>
            </a:br>
            <a:endParaRPr lang="ru-RU" alt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1687933" y="1469976"/>
            <a:ext cx="7003778" cy="646331"/>
          </a:xfrm>
          <a:prstGeom prst="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59 Федерального закона от 29.12.2012 N 273-ФЗ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81601" y="2422506"/>
            <a:ext cx="7010110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Приказ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России, Рособрнадзора от 07.11.2018    № 189/1513 «Об утверждении порядка проведения государственной итоговой аттестации по образовательным программам основного общего образования» (далее – Порядок проведения ОГЭ)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81601" y="4068674"/>
            <a:ext cx="7011681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Приказ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России, Рособрнадзора от 07.11.2018               № 190/1512 «Об утверждении порядка проведения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по образовательным программам среднего общего образования»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(далее – Порядок проведения ЕГЭ)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5BD37-F1BD-48F6-8F52-7557DCF18723}"/>
              </a:ext>
            </a:extLst>
          </p:cNvPr>
          <p:cNvGrpSpPr/>
          <p:nvPr/>
        </p:nvGrpSpPr>
        <p:grpSpPr>
          <a:xfrm>
            <a:off x="3075" y="9183"/>
            <a:ext cx="9140925" cy="1024259"/>
            <a:chOff x="0" y="20620"/>
            <a:chExt cx="9140925" cy="92138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E383381-9805-465B-9E9D-CA7E867661FB}"/>
                </a:ext>
              </a:extLst>
            </p:cNvPr>
            <p:cNvSpPr/>
            <p:nvPr/>
          </p:nvSpPr>
          <p:spPr>
            <a:xfrm>
              <a:off x="0" y="20620"/>
              <a:ext cx="9140925" cy="9213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2400" b="1" dirty="0">
                  <a:solidFill>
                    <a:schemeClr val="bg1"/>
                  </a:solidFill>
                  <a:latin typeface="Cambria" pitchFamily="18" charset="0"/>
                </a:rPr>
                <a:t>НОРМАТИВНО-ПРАВОВЫЕ АКТЫ,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Cambria" pitchFamily="18" charset="0"/>
                </a:rPr>
                <a:t>РЕГЛАМЕНТИРУЮЩИЕ ПОРЯДОК ПРОВЕДЕНИЯ ГИА</a:t>
              </a:r>
              <a:endParaRPr lang="ru-RU" sz="3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14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8AAD2F11-B47B-4D37-A4FC-5581922BF6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4" y="78823"/>
              <a:ext cx="941831" cy="82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DE558C-30A0-4ACA-BFB4-AC6191EE6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8" y="1469263"/>
            <a:ext cx="1111265" cy="8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6297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0D8011D-0F3E-4AD7-B3F8-85A8BDF0475E}"/>
              </a:ext>
            </a:extLst>
          </p:cNvPr>
          <p:cNvGrpSpPr/>
          <p:nvPr/>
        </p:nvGrpSpPr>
        <p:grpSpPr>
          <a:xfrm>
            <a:off x="3075" y="9183"/>
            <a:ext cx="9140925" cy="892552"/>
            <a:chOff x="0" y="20620"/>
            <a:chExt cx="9140925" cy="802906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64A04B0-DC38-415B-B223-EA451BC01646}"/>
                </a:ext>
              </a:extLst>
            </p:cNvPr>
            <p:cNvSpPr/>
            <p:nvPr/>
          </p:nvSpPr>
          <p:spPr>
            <a:xfrm>
              <a:off x="0" y="20620"/>
              <a:ext cx="9140925" cy="8029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20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ОТВЕТСТВЕННОСТЬ ЗА НАРУШЕНИЕ УСТАНОВЛЕННОГО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ПОРЯДКА ПРОВЕДЕНИЯ ГИА </a:t>
              </a:r>
            </a:p>
          </p:txBody>
        </p:sp>
        <p:pic>
          <p:nvPicPr>
            <p:cNvPr id="6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834B9B9A-CF7D-402F-8AC5-B954918E57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4" y="78823"/>
              <a:ext cx="797815" cy="7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B1AFCB-E0E6-4628-A08E-78C44E083135}"/>
              </a:ext>
            </a:extLst>
          </p:cNvPr>
          <p:cNvSpPr/>
          <p:nvPr/>
        </p:nvSpPr>
        <p:spPr>
          <a:xfrm>
            <a:off x="763668" y="1556792"/>
            <a:ext cx="7768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Не принятие должных мер по обеспечению  порядка проведения ГИА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в результате чего был нарушен порядок проведения экзамена, рассматривается в качестве противоправного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бездействия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организаторов, руководителя ППЭ, руководителя образовательной организации и является основанием привлечения их к административной ответственности.</a:t>
            </a:r>
          </a:p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Административное правонарушение считается совершенным умышленно, т.к. работник ППЭ (директор школы) осознавал противоправный характер своего бездействия, предвидел его вредные последствия, но относил к ним безразлично.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8178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тел. (394-22) 6-36-44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E-mail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tuvobrnadzor@mail.ru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323630"/>
            <a:ext cx="490916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БЛАГОДАРЮ ВАС </a:t>
            </a:r>
          </a:p>
          <a:p>
            <a:pPr algn="ctr">
              <a:defRPr/>
            </a:pP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ЗА ВНИМАНИЕ!</a:t>
            </a:r>
          </a:p>
        </p:txBody>
      </p:sp>
      <p:pic>
        <p:nvPicPr>
          <p:cNvPr id="35842" name="Picture 2" descr="Картинки по запросу обратная связ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466" y="3556623"/>
            <a:ext cx="2306572" cy="196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1412776"/>
            <a:ext cx="8208912" cy="4247317"/>
          </a:xfrm>
          <a:prstGeom prst="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</a:rPr>
              <a:t>Порядок проведения ОГЭ (п.24):</a:t>
            </a:r>
          </a:p>
          <a:p>
            <a:endParaRPr lang="ru-RU" sz="1200" b="1" dirty="0"/>
          </a:p>
          <a:p>
            <a:r>
              <a:rPr lang="ru-RU" dirty="0"/>
              <a:t>В целях информирования граждан о порядке проведения итогового собеседования по русскому языку, ГИА </a:t>
            </a:r>
            <a:r>
              <a:rPr lang="ru-RU" b="1" dirty="0">
                <a:solidFill>
                  <a:srgbClr val="C00000"/>
                </a:solidFill>
              </a:rPr>
              <a:t>на официальных сайтах</a:t>
            </a:r>
            <a:r>
              <a:rPr lang="ru-RU" dirty="0"/>
              <a:t> организаций, осуществляющих образовательную деятельность, публикуется следующая информация: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 проведения итогового собеседования по русскому языку, ГИА - не позднее чем за месяц до завершения срока подачи заявления;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 и местах подачи заявлений на сдачу ГИА по учебным предметам - не позднее чем за два месяца до завершения срока подачи заявления;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сроках, местах и порядке подачи и рассмотрения апелляций - не позднее чем за месяц до начала экзаменов;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сроках, местах и порядке информирования о результатах итогового собеседования по русскому языку, ГИА - не позднее чем за месяц до дня проведения итогового собеседования по русскому языку, начала ГИА.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F262B7E-C178-4DAE-B67A-15A16AE6BADF}"/>
              </a:ext>
            </a:extLst>
          </p:cNvPr>
          <p:cNvGrpSpPr/>
          <p:nvPr/>
        </p:nvGrpSpPr>
        <p:grpSpPr>
          <a:xfrm>
            <a:off x="3075" y="9184"/>
            <a:ext cx="9140925" cy="971544"/>
            <a:chOff x="0" y="20620"/>
            <a:chExt cx="9140925" cy="107721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1BFDCBD-904B-4F0D-914C-E1080836AB28}"/>
                </a:ext>
              </a:extLst>
            </p:cNvPr>
            <p:cNvSpPr/>
            <p:nvPr/>
          </p:nvSpPr>
          <p:spPr>
            <a:xfrm>
              <a:off x="0" y="20620"/>
              <a:ext cx="9140925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32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Ответственность образовательных организаций</a:t>
              </a:r>
            </a:p>
          </p:txBody>
        </p:sp>
        <p:pic>
          <p:nvPicPr>
            <p:cNvPr id="6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97037F8B-E7EE-485B-960D-580165C7E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3" y="78821"/>
              <a:ext cx="1091627" cy="96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58045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268760"/>
            <a:ext cx="8208912" cy="4647426"/>
          </a:xfrm>
          <a:prstGeom prst="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</a:rPr>
              <a:t>Порядок проведения ЕГЭ (п. 33):</a:t>
            </a:r>
          </a:p>
          <a:p>
            <a:endParaRPr lang="ru-RU" sz="1200" b="1" dirty="0"/>
          </a:p>
          <a:p>
            <a:pPr>
              <a:spcAft>
                <a:spcPts val="600"/>
              </a:spcAft>
            </a:pPr>
            <a:r>
              <a:rPr lang="ru-RU" dirty="0"/>
              <a:t>В целях информирования граждан о порядке проведения итогового сочинения (изложения), ГИА </a:t>
            </a:r>
            <a:r>
              <a:rPr lang="ru-RU" b="1" dirty="0">
                <a:solidFill>
                  <a:srgbClr val="C00000"/>
                </a:solidFill>
              </a:rPr>
              <a:t>на официальных сайтах </a:t>
            </a:r>
            <a:r>
              <a:rPr lang="ru-RU" dirty="0"/>
              <a:t>образовательных организаций публикуется следующая информация: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 и местах регистрации для участия в написании итогового сочинения - не позднее чем за два месяца до дня проведения итогового сочинения (изложения);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 и местах подачи заявлений на сдачу ГИА, местах регистрации на сдачу ЕГЭ  - не позднее чем за два месяца до завершения срока подачи заявления;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 проведения итогового сочинения (изложения), экзаменов - не позднее чем за месяц до завершения срока подачи заявления;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сроках, местах и порядке подачи и рассмотрения апелляций - не позднее чем за месяц до начала экзаменов;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/>
              <a:t>о сроках, местах и порядке информирования о результатах итогового сочинения (изложения), экзаменов - не позднее чем за месяц до дня проведения итогового сочинения (изложения), начала ГИА.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F262B7E-C178-4DAE-B67A-15A16AE6BADF}"/>
              </a:ext>
            </a:extLst>
          </p:cNvPr>
          <p:cNvGrpSpPr/>
          <p:nvPr/>
        </p:nvGrpSpPr>
        <p:grpSpPr>
          <a:xfrm>
            <a:off x="3075" y="9184"/>
            <a:ext cx="9140925" cy="971544"/>
            <a:chOff x="0" y="20620"/>
            <a:chExt cx="9140925" cy="107721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1BFDCBD-904B-4F0D-914C-E1080836AB28}"/>
                </a:ext>
              </a:extLst>
            </p:cNvPr>
            <p:cNvSpPr/>
            <p:nvPr/>
          </p:nvSpPr>
          <p:spPr>
            <a:xfrm>
              <a:off x="0" y="20620"/>
              <a:ext cx="9140925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32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Ответственность образовательных организаций</a:t>
              </a:r>
            </a:p>
          </p:txBody>
        </p:sp>
        <p:pic>
          <p:nvPicPr>
            <p:cNvPr id="6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97037F8B-E7EE-485B-960D-580165C7E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3" y="78821"/>
              <a:ext cx="1091627" cy="96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101754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611560" y="4751422"/>
            <a:ext cx="9036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ru-RU" sz="1600"/>
            </a:br>
            <a:endParaRPr lang="ru-RU" alt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797340" y="1498270"/>
            <a:ext cx="7740860" cy="4647426"/>
          </a:xfrm>
          <a:prstGeom prst="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1"/>
                </a:solidFill>
              </a:rPr>
              <a:t>Порядок проведения ЕГЭ (п. 42) ОГЭ (п.34):</a:t>
            </a:r>
          </a:p>
          <a:p>
            <a:endParaRPr lang="ru-RU" sz="2000" b="1" u="sng" dirty="0">
              <a:solidFill>
                <a:schemeClr val="accent1"/>
              </a:solidFill>
            </a:endParaRPr>
          </a:p>
          <a:p>
            <a:r>
              <a:rPr lang="ru-RU" dirty="0"/>
              <a:t>В</a:t>
            </a:r>
            <a:r>
              <a:rPr lang="ru-RU" b="1" dirty="0"/>
              <a:t> целях содействия проведению экзаменов </a:t>
            </a:r>
            <a:r>
              <a:rPr lang="ru-RU" b="1" dirty="0">
                <a:solidFill>
                  <a:srgbClr val="FF0000"/>
                </a:solidFill>
              </a:rPr>
              <a:t>образовательные организации </a:t>
            </a:r>
            <a:r>
              <a:rPr lang="ru-RU" b="1" dirty="0"/>
              <a:t>(а также органы местного самоуправления, осуществляющие управление в сфере образования):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направляют своих работников для работы в качестве руководителей и организаторов ППЭ, членов ГЭК, предметных комиссий, конфликтной комиссии, технических специалистов, ассистентов, экзаменаторов-собеседников и </a:t>
            </a:r>
            <a:r>
              <a:rPr lang="ru-RU" b="1" dirty="0">
                <a:solidFill>
                  <a:srgbClr val="FF0000"/>
                </a:solidFill>
              </a:rPr>
              <a:t>осуществляют контроль</a:t>
            </a:r>
            <a:r>
              <a:rPr lang="ru-RU" dirty="0"/>
              <a:t> за участием своих работников в проведении экзаменов;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</a:rPr>
              <a:t>под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подпись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информируют работников</a:t>
            </a:r>
            <a:r>
              <a:rPr lang="ru-RU" dirty="0"/>
              <a:t>, привлекаемых к проведению экзаменов, о сроках, местах и </a:t>
            </a:r>
            <a:r>
              <a:rPr lang="ru-RU" b="1" dirty="0">
                <a:solidFill>
                  <a:srgbClr val="FF0000"/>
                </a:solidFill>
              </a:rPr>
              <a:t>порядке проведения экзаменов</a:t>
            </a:r>
            <a:r>
              <a:rPr lang="ru-RU" dirty="0"/>
              <a:t>, в том числе о ведении в ППЭ и аудиториях видеозаписи, об основаниях для удаления из ППЭ, </a:t>
            </a:r>
            <a:r>
              <a:rPr lang="ru-RU" b="1" dirty="0">
                <a:solidFill>
                  <a:srgbClr val="FF0000"/>
                </a:solidFill>
              </a:rPr>
              <a:t>о применении мер дисциплинарного и административного воздействия </a:t>
            </a:r>
            <a:r>
              <a:rPr lang="ru-RU" dirty="0"/>
              <a:t>в отношении лиц, привлекаемых к проведению экзаменов и нарушивших Порядок;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E89EFE-9F21-4DB0-BD84-E70331B37407}"/>
              </a:ext>
            </a:extLst>
          </p:cNvPr>
          <p:cNvGrpSpPr/>
          <p:nvPr/>
        </p:nvGrpSpPr>
        <p:grpSpPr>
          <a:xfrm>
            <a:off x="3075" y="9184"/>
            <a:ext cx="9140925" cy="1043552"/>
            <a:chOff x="0" y="20620"/>
            <a:chExt cx="9140925" cy="107721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EC6D837-02B8-4AEE-B000-C79B3CD4B6CB}"/>
                </a:ext>
              </a:extLst>
            </p:cNvPr>
            <p:cNvSpPr/>
            <p:nvPr/>
          </p:nvSpPr>
          <p:spPr>
            <a:xfrm>
              <a:off x="0" y="20620"/>
              <a:ext cx="9140925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32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Ответственность образовательных организаций</a:t>
              </a:r>
            </a:p>
          </p:txBody>
        </p:sp>
        <p:pic>
          <p:nvPicPr>
            <p:cNvPr id="7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766C4149-F875-4BF9-BA33-26E91E1D7A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3" y="78821"/>
              <a:ext cx="1091627" cy="96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84120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397674"/>
            <a:ext cx="8208912" cy="4062651"/>
          </a:xfrm>
          <a:prstGeom prst="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u="sng" dirty="0"/>
              <a:t>под подпись </a:t>
            </a:r>
            <a:r>
              <a:rPr lang="ru-RU" sz="2000" b="1" dirty="0">
                <a:solidFill>
                  <a:srgbClr val="FF0000"/>
                </a:solidFill>
              </a:rPr>
              <a:t>информируют участников ГИА и их родителей </a:t>
            </a:r>
            <a:r>
              <a:rPr lang="ru-RU" sz="2000" dirty="0">
                <a:solidFill>
                  <a:schemeClr val="tx1"/>
                </a:solidFill>
              </a:rPr>
              <a:t>(законных представителей):</a:t>
            </a:r>
          </a:p>
          <a:p>
            <a:pPr marL="714375" indent="-350838">
              <a:buFont typeface="Arial" pitchFamily="34" charset="0"/>
              <a:buChar char="•"/>
            </a:pPr>
            <a:r>
              <a:rPr lang="ru-RU" sz="2000" dirty="0"/>
              <a:t>о сроках, местах и порядке подачи заявлений на прохождение ГИА, в том числе в форме ЕГЭ;</a:t>
            </a:r>
          </a:p>
          <a:p>
            <a:pPr marL="714375" indent="-350838">
              <a:buFont typeface="Arial" pitchFamily="34" charset="0"/>
              <a:buChar char="•"/>
            </a:pPr>
            <a:r>
              <a:rPr lang="ru-RU" sz="2000" dirty="0"/>
              <a:t>о местах и сроках проведения экзаменов;</a:t>
            </a:r>
          </a:p>
          <a:p>
            <a:pPr marL="714375" indent="-350838">
              <a:buFont typeface="Arial" pitchFamily="34" charset="0"/>
              <a:buChar char="•"/>
            </a:pPr>
            <a:r>
              <a:rPr lang="ru-RU" sz="2000" dirty="0"/>
              <a:t>о </a:t>
            </a:r>
            <a:r>
              <a:rPr lang="ru-RU" sz="2000" b="1" dirty="0">
                <a:solidFill>
                  <a:srgbClr val="FF0000"/>
                </a:solidFill>
              </a:rPr>
              <a:t>порядке проведения экзаменов, в том числе об основаниях для удаления с экзамена</a:t>
            </a:r>
            <a:r>
              <a:rPr lang="ru-RU" sz="2000" dirty="0"/>
              <a:t>, изменения или аннулирования результатов экзаменов;</a:t>
            </a:r>
          </a:p>
          <a:p>
            <a:pPr marL="714375" indent="-350838">
              <a:buFont typeface="Arial" pitchFamily="34" charset="0"/>
              <a:buChar char="•"/>
            </a:pPr>
            <a:r>
              <a:rPr lang="ru-RU" sz="2000" dirty="0"/>
              <a:t>о ведении во время экзамена в ППЭ и аудиториях видеозаписи, о порядке подачи и рассмотрения апелляций;</a:t>
            </a:r>
          </a:p>
          <a:p>
            <a:pPr marL="714375" indent="-350838">
              <a:buFont typeface="Arial" pitchFamily="34" charset="0"/>
              <a:buChar char="•"/>
            </a:pPr>
            <a:r>
              <a:rPr lang="ru-RU" sz="2000" dirty="0"/>
              <a:t>о времени и месте ознакомления с результатами экзаменов, а также о результатах экзаменов.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F262B7E-C178-4DAE-B67A-15A16AE6BADF}"/>
              </a:ext>
            </a:extLst>
          </p:cNvPr>
          <p:cNvGrpSpPr/>
          <p:nvPr/>
        </p:nvGrpSpPr>
        <p:grpSpPr>
          <a:xfrm>
            <a:off x="3075" y="9184"/>
            <a:ext cx="9140925" cy="971544"/>
            <a:chOff x="0" y="20620"/>
            <a:chExt cx="9140925" cy="107721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1BFDCBD-904B-4F0D-914C-E1080836AB28}"/>
                </a:ext>
              </a:extLst>
            </p:cNvPr>
            <p:cNvSpPr/>
            <p:nvPr/>
          </p:nvSpPr>
          <p:spPr>
            <a:xfrm>
              <a:off x="0" y="20620"/>
              <a:ext cx="9140925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Perpetua" panose="020B0604020202020204" pitchFamily="18" charset="0"/>
                  <a:cs typeface="Arial" charset="0"/>
                </a:rPr>
                <a:t>    </a:t>
              </a:r>
              <a:r>
                <a:rPr lang="ru-RU" sz="32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Ответственность образовательных организаций</a:t>
              </a:r>
            </a:p>
          </p:txBody>
        </p:sp>
        <p:pic>
          <p:nvPicPr>
            <p:cNvPr id="6" name="Picture 2" descr="Внимание! Регистрация на ГИА-2021 продолжается!">
              <a:extLst>
                <a:ext uri="{FF2B5EF4-FFF2-40B4-BE49-F238E27FC236}">
                  <a16:creationId xmlns:a16="http://schemas.microsoft.com/office/drawing/2014/main" id="{97037F8B-E7EE-485B-960D-580165C7E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r="20073"/>
            <a:stretch/>
          </p:blipFill>
          <p:spPr bwMode="auto">
            <a:xfrm>
              <a:off x="26693" y="78821"/>
              <a:ext cx="1091627" cy="96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53153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0" y="20620"/>
            <a:ext cx="9140925" cy="477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    Контроль за соблюдением порядка проведения ГИА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197170F-BB10-48CD-B4E3-9393C5BBB4CE}"/>
              </a:ext>
            </a:extLst>
          </p:cNvPr>
          <p:cNvSpPr/>
          <p:nvPr/>
        </p:nvSpPr>
        <p:spPr>
          <a:xfrm>
            <a:off x="681711" y="1044402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2021 г.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A83E5E-595B-4C4D-A2CF-2A622E4511CA}"/>
              </a:ext>
            </a:extLst>
          </p:cNvPr>
          <p:cNvSpPr/>
          <p:nvPr/>
        </p:nvSpPr>
        <p:spPr>
          <a:xfrm>
            <a:off x="6677257" y="1008186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2022 г.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8FD60C4-EBB3-433D-AAA3-55F3ED0B299A}"/>
              </a:ext>
            </a:extLst>
          </p:cNvPr>
          <p:cNvSpPr/>
          <p:nvPr/>
        </p:nvSpPr>
        <p:spPr>
          <a:xfrm>
            <a:off x="7651192" y="4217435"/>
            <a:ext cx="117689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КДН - </a:t>
            </a:r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054EFE94-21E5-4313-9BF2-51898F870F43}"/>
              </a:ext>
            </a:extLst>
          </p:cNvPr>
          <p:cNvSpPr/>
          <p:nvPr/>
        </p:nvSpPr>
        <p:spPr>
          <a:xfrm>
            <a:off x="6702980" y="4212336"/>
            <a:ext cx="86834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- </a:t>
            </a: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62D729F-C543-4976-BB8C-55375AA5B814}"/>
              </a:ext>
            </a:extLst>
          </p:cNvPr>
          <p:cNvSpPr/>
          <p:nvPr/>
        </p:nvSpPr>
        <p:spPr>
          <a:xfrm>
            <a:off x="7371913" y="3550587"/>
            <a:ext cx="65132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15</a:t>
            </a:r>
          </a:p>
        </p:txBody>
      </p: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B1691CC0-F05A-4AF0-9446-F11598C0B514}"/>
              </a:ext>
            </a:extLst>
          </p:cNvPr>
          <p:cNvCxnSpPr>
            <a:cxnSpLocks/>
          </p:cNvCxnSpPr>
          <p:nvPr/>
        </p:nvCxnSpPr>
        <p:spPr>
          <a:xfrm>
            <a:off x="7930084" y="3966660"/>
            <a:ext cx="173582" cy="2678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6AA108F0-E6E2-4722-9FF3-9EE7FD2AA2CC}"/>
              </a:ext>
            </a:extLst>
          </p:cNvPr>
          <p:cNvCxnSpPr>
            <a:cxnSpLocks/>
          </p:cNvCxnSpPr>
          <p:nvPr/>
        </p:nvCxnSpPr>
        <p:spPr>
          <a:xfrm flipH="1">
            <a:off x="7291483" y="3951167"/>
            <a:ext cx="207624" cy="2294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AE266C2-FB02-4928-889B-A7E605F8A871}"/>
              </a:ext>
            </a:extLst>
          </p:cNvPr>
          <p:cNvSpPr/>
          <p:nvPr/>
        </p:nvSpPr>
        <p:spPr>
          <a:xfrm>
            <a:off x="755833" y="3619456"/>
            <a:ext cx="7640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12</a:t>
            </a: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3851DFAC-F20D-477E-A6B3-ABBFE72DB4CB}"/>
              </a:ext>
            </a:extLst>
          </p:cNvPr>
          <p:cNvCxnSpPr>
            <a:cxnSpLocks/>
          </p:cNvCxnSpPr>
          <p:nvPr/>
        </p:nvCxnSpPr>
        <p:spPr>
          <a:xfrm>
            <a:off x="1389950" y="3971630"/>
            <a:ext cx="273924" cy="2405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8A7ECAF4-87AA-40FE-9BF1-1360F4C64DB2}"/>
              </a:ext>
            </a:extLst>
          </p:cNvPr>
          <p:cNvCxnSpPr>
            <a:cxnSpLocks/>
          </p:cNvCxnSpPr>
          <p:nvPr/>
        </p:nvCxnSpPr>
        <p:spPr>
          <a:xfrm flipH="1">
            <a:off x="555237" y="3989426"/>
            <a:ext cx="366643" cy="22049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A574B4-8555-4AB2-8A39-18063757DF60}"/>
              </a:ext>
            </a:extLst>
          </p:cNvPr>
          <p:cNvSpPr/>
          <p:nvPr/>
        </p:nvSpPr>
        <p:spPr>
          <a:xfrm>
            <a:off x="303311" y="611705"/>
            <a:ext cx="843319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2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Нарушения, допущенные  участниками ГИА</a:t>
            </a:r>
          </a:p>
        </p:txBody>
      </p:sp>
      <p:pic>
        <p:nvPicPr>
          <p:cNvPr id="70" name="Picture 6" descr="ЕГЭ 2022">
            <a:extLst>
              <a:ext uri="{FF2B5EF4-FFF2-40B4-BE49-F238E27FC236}">
                <a16:creationId xmlns:a16="http://schemas.microsoft.com/office/drawing/2014/main" id="{7A509465-8BD3-42A9-926C-432D3A8A7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13334" r="36990" b="10151"/>
          <a:stretch/>
        </p:blipFill>
        <p:spPr bwMode="auto">
          <a:xfrm>
            <a:off x="-1870" y="544089"/>
            <a:ext cx="868350" cy="67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237860-ACD3-4EF7-A9BF-F304995FDF61}"/>
              </a:ext>
            </a:extLst>
          </p:cNvPr>
          <p:cNvSpPr/>
          <p:nvPr/>
        </p:nvSpPr>
        <p:spPr>
          <a:xfrm>
            <a:off x="6702980" y="4585857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 и КДН: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3E21A5-C593-4232-83B9-771E5FDDB7ED}"/>
              </a:ext>
            </a:extLst>
          </p:cNvPr>
          <p:cNvSpPr/>
          <p:nvPr/>
        </p:nvSpPr>
        <p:spPr>
          <a:xfrm>
            <a:off x="86565" y="4618788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 и КДН:</a:t>
            </a: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0E3B92EE-9B6F-4C2A-810A-6C4A1647CBA4}"/>
              </a:ext>
            </a:extLst>
          </p:cNvPr>
          <p:cNvCxnSpPr>
            <a:cxnSpLocks/>
          </p:cNvCxnSpPr>
          <p:nvPr/>
        </p:nvCxnSpPr>
        <p:spPr>
          <a:xfrm flipH="1">
            <a:off x="7753517" y="4826981"/>
            <a:ext cx="12078" cy="2474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D80F1A79-7274-44E2-B79D-2E28AA6AAB20}"/>
              </a:ext>
            </a:extLst>
          </p:cNvPr>
          <p:cNvCxnSpPr>
            <a:cxnSpLocks/>
          </p:cNvCxnSpPr>
          <p:nvPr/>
        </p:nvCxnSpPr>
        <p:spPr>
          <a:xfrm flipH="1">
            <a:off x="1136244" y="4899775"/>
            <a:ext cx="1" cy="2730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E4F653D-7C6F-4DB9-9588-521AC73CD9CD}"/>
              </a:ext>
            </a:extLst>
          </p:cNvPr>
          <p:cNvSpPr/>
          <p:nvPr/>
        </p:nvSpPr>
        <p:spPr>
          <a:xfrm>
            <a:off x="205822" y="5168486"/>
            <a:ext cx="212903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Админ.штрафы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3 до 4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810D1BC-0537-49DC-87DB-CF37CA85DE31}"/>
              </a:ext>
            </a:extLst>
          </p:cNvPr>
          <p:cNvSpPr/>
          <p:nvPr/>
        </p:nvSpPr>
        <p:spPr>
          <a:xfrm>
            <a:off x="214476" y="5811730"/>
            <a:ext cx="21290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A83626F-DCE4-455C-B786-9CA53DF8E194}"/>
              </a:ext>
            </a:extLst>
          </p:cNvPr>
          <p:cNvSpPr/>
          <p:nvPr/>
        </p:nvSpPr>
        <p:spPr>
          <a:xfrm>
            <a:off x="214476" y="6226010"/>
            <a:ext cx="21203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A76F7F-BC3B-4E71-B870-42D9672F8208}"/>
              </a:ext>
            </a:extLst>
          </p:cNvPr>
          <p:cNvSpPr/>
          <p:nvPr/>
        </p:nvSpPr>
        <p:spPr>
          <a:xfrm>
            <a:off x="6733252" y="5123043"/>
            <a:ext cx="206468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Админ.штрафы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</a:t>
            </a: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1,5 до 3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F80EE2C-0D23-4DE8-B8AA-E162E310D37E}"/>
              </a:ext>
            </a:extLst>
          </p:cNvPr>
          <p:cNvSpPr/>
          <p:nvPr/>
        </p:nvSpPr>
        <p:spPr>
          <a:xfrm>
            <a:off x="6730646" y="6149601"/>
            <a:ext cx="20492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B049B70-7F25-43FE-B48F-E7290D6DADD4}"/>
              </a:ext>
            </a:extLst>
          </p:cNvPr>
          <p:cNvSpPr/>
          <p:nvPr/>
        </p:nvSpPr>
        <p:spPr>
          <a:xfrm rot="568283">
            <a:off x="6848297" y="1691874"/>
            <a:ext cx="1305558" cy="553998"/>
          </a:xfrm>
          <a:prstGeom prst="cloudCallout">
            <a:avLst>
              <a:gd name="adj1" fmla="val -67847"/>
              <a:gd name="adj2" fmla="val 42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+12,5%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0D77C36-4911-477D-AAF8-3504DB7492D3}"/>
              </a:ext>
            </a:extLst>
          </p:cNvPr>
          <p:cNvSpPr/>
          <p:nvPr/>
        </p:nvSpPr>
        <p:spPr>
          <a:xfrm>
            <a:off x="199779" y="4254542"/>
            <a:ext cx="868349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 - </a:t>
            </a: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BD070CC-5BEC-41EE-8990-F5E97CDEE68F}"/>
              </a:ext>
            </a:extLst>
          </p:cNvPr>
          <p:cNvSpPr/>
          <p:nvPr/>
        </p:nvSpPr>
        <p:spPr>
          <a:xfrm>
            <a:off x="1152492" y="4256801"/>
            <a:ext cx="106107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КДН - </a:t>
            </a:r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CEB0C48-38BD-4288-91C6-795601E5E26F}"/>
              </a:ext>
            </a:extLst>
          </p:cNvPr>
          <p:cNvGrpSpPr/>
          <p:nvPr/>
        </p:nvGrpSpPr>
        <p:grpSpPr>
          <a:xfrm>
            <a:off x="2297293" y="2316019"/>
            <a:ext cx="4207448" cy="696636"/>
            <a:chOff x="2297293" y="2447425"/>
            <a:chExt cx="4207448" cy="556796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E3965342-9F15-4CFC-A91C-CBF32E3B0AE1}"/>
                </a:ext>
              </a:extLst>
            </p:cNvPr>
            <p:cNvSpPr/>
            <p:nvPr/>
          </p:nvSpPr>
          <p:spPr>
            <a:xfrm>
              <a:off x="5952680" y="2481001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12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3E03F6AA-3BE3-4B8B-8E02-0ECF304EA62C}"/>
                </a:ext>
              </a:extLst>
            </p:cNvPr>
            <p:cNvSpPr/>
            <p:nvPr/>
          </p:nvSpPr>
          <p:spPr>
            <a:xfrm>
              <a:off x="2297293" y="2447425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10</a:t>
              </a: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C6616C2A-553A-44E2-AE3C-CDEB982F8BA3}"/>
                </a:ext>
              </a:extLst>
            </p:cNvPr>
            <p:cNvGrpSpPr/>
            <p:nvPr/>
          </p:nvGrpSpPr>
          <p:grpSpPr>
            <a:xfrm>
              <a:off x="2768320" y="2562516"/>
              <a:ext cx="3276894" cy="250673"/>
              <a:chOff x="2768320" y="2562516"/>
              <a:chExt cx="3276894" cy="250673"/>
            </a:xfrm>
          </p:grpSpPr>
          <p:grpSp>
            <p:nvGrpSpPr>
              <p:cNvPr id="88" name="Группа 87">
                <a:extLst>
                  <a:ext uri="{FF2B5EF4-FFF2-40B4-BE49-F238E27FC236}">
                    <a16:creationId xmlns:a16="http://schemas.microsoft.com/office/drawing/2014/main" id="{86E92D80-1F75-46E1-9C87-050D97C8E356}"/>
                  </a:ext>
                </a:extLst>
              </p:cNvPr>
              <p:cNvGrpSpPr/>
              <p:nvPr/>
            </p:nvGrpSpPr>
            <p:grpSpPr>
              <a:xfrm>
                <a:off x="2954432" y="2562516"/>
                <a:ext cx="2911731" cy="250673"/>
                <a:chOff x="3040378" y="1358317"/>
                <a:chExt cx="2657389" cy="653822"/>
              </a:xfrm>
            </p:grpSpPr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id="{71BBF52E-E9C1-45CB-A241-7BADAA7F7B1B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92" name="Прямоугольник 91">
                  <a:extLst>
                    <a:ext uri="{FF2B5EF4-FFF2-40B4-BE49-F238E27FC236}">
                      <a16:creationId xmlns:a16="http://schemas.microsoft.com/office/drawing/2014/main" id="{41E565E2-85CC-4E37-B28F-48EE4C063458}"/>
                    </a:ext>
                  </a:extLst>
                </p:cNvPr>
                <p:cNvSpPr/>
                <p:nvPr/>
              </p:nvSpPr>
              <p:spPr>
                <a:xfrm>
                  <a:off x="3249717" y="1358317"/>
                  <a:ext cx="2190669" cy="388506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pattFill prst="dkUpDiag">
                        <a:fgClr>
                          <a:schemeClr val="bg1">
                            <a:lumMod val="50000"/>
                          </a:schemeClr>
                        </a:fgClr>
                        <a:bgClr>
                          <a:schemeClr val="tx1">
                            <a:lumMod val="75000"/>
                            <a:lumOff val="25000"/>
                          </a:schemeClr>
                        </a:bgClr>
                      </a:patt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Во время экзаменов </a:t>
                  </a:r>
                </a:p>
              </p:txBody>
            </p:sp>
          </p:grpSp>
          <p:sp>
            <p:nvSpPr>
              <p:cNvPr id="124" name="Стрелка: вниз 123">
                <a:extLst>
                  <a:ext uri="{FF2B5EF4-FFF2-40B4-BE49-F238E27FC236}">
                    <a16:creationId xmlns:a16="http://schemas.microsoft.com/office/drawing/2014/main" id="{E4D6A367-4B3E-42B8-BC90-E6BD67595CBD}"/>
                  </a:ext>
                </a:extLst>
              </p:cNvPr>
              <p:cNvSpPr/>
              <p:nvPr/>
            </p:nvSpPr>
            <p:spPr>
              <a:xfrm rot="5400000">
                <a:off x="2751121" y="2606357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Стрелка: вниз 130">
                <a:extLst>
                  <a:ext uri="{FF2B5EF4-FFF2-40B4-BE49-F238E27FC236}">
                    <a16:creationId xmlns:a16="http://schemas.microsoft.com/office/drawing/2014/main" id="{C633F7A3-139B-48F8-8F75-C2FB02ABE160}"/>
                  </a:ext>
                </a:extLst>
              </p:cNvPr>
              <p:cNvSpPr/>
              <p:nvPr/>
            </p:nvSpPr>
            <p:spPr>
              <a:xfrm rot="16200000" flipH="1">
                <a:off x="5865946" y="261575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48021A9-2FA2-40E6-AE75-F34F4C32D425}"/>
              </a:ext>
            </a:extLst>
          </p:cNvPr>
          <p:cNvGrpSpPr/>
          <p:nvPr/>
        </p:nvGrpSpPr>
        <p:grpSpPr>
          <a:xfrm>
            <a:off x="2328932" y="2765674"/>
            <a:ext cx="4217836" cy="544618"/>
            <a:chOff x="2328932" y="2765674"/>
            <a:chExt cx="4217836" cy="544618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6AC98832-9A85-4EFD-8950-C219D600F86C}"/>
                </a:ext>
              </a:extLst>
            </p:cNvPr>
            <p:cNvSpPr/>
            <p:nvPr/>
          </p:nvSpPr>
          <p:spPr>
            <a:xfrm>
              <a:off x="5994707" y="2787072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C768EE4F-5F77-4E64-B3FA-4428204F6362}"/>
                </a:ext>
              </a:extLst>
            </p:cNvPr>
            <p:cNvSpPr/>
            <p:nvPr/>
          </p:nvSpPr>
          <p:spPr>
            <a:xfrm>
              <a:off x="2328932" y="2765674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4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4B6E5447-F3FB-4E5C-A19B-D1D4DDF6A3D4}"/>
                </a:ext>
              </a:extLst>
            </p:cNvPr>
            <p:cNvGrpSpPr/>
            <p:nvPr/>
          </p:nvGrpSpPr>
          <p:grpSpPr>
            <a:xfrm>
              <a:off x="2776925" y="2841916"/>
              <a:ext cx="3277040" cy="323030"/>
              <a:chOff x="2776925" y="2841916"/>
              <a:chExt cx="3277040" cy="323030"/>
            </a:xfrm>
          </p:grpSpPr>
          <p:grpSp>
            <p:nvGrpSpPr>
              <p:cNvPr id="110" name="Группа 109">
                <a:extLst>
                  <a:ext uri="{FF2B5EF4-FFF2-40B4-BE49-F238E27FC236}">
                    <a16:creationId xmlns:a16="http://schemas.microsoft.com/office/drawing/2014/main" id="{08CEF5A3-5400-4666-8F85-159FC653971D}"/>
                  </a:ext>
                </a:extLst>
              </p:cNvPr>
              <p:cNvGrpSpPr/>
              <p:nvPr/>
            </p:nvGrpSpPr>
            <p:grpSpPr>
              <a:xfrm>
                <a:off x="2967510" y="2841916"/>
                <a:ext cx="2911731" cy="323030"/>
                <a:chOff x="3040378" y="1285336"/>
                <a:chExt cx="2657389" cy="726803"/>
              </a:xfrm>
            </p:grpSpPr>
            <p:sp>
              <p:nvSpPr>
                <p:cNvPr id="111" name="Овал 110">
                  <a:extLst>
                    <a:ext uri="{FF2B5EF4-FFF2-40B4-BE49-F238E27FC236}">
                      <a16:creationId xmlns:a16="http://schemas.microsoft.com/office/drawing/2014/main" id="{E1298DC6-D877-4042-831A-21897DDF78B6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117" name="Прямоугольник 116">
                  <a:extLst>
                    <a:ext uri="{FF2B5EF4-FFF2-40B4-BE49-F238E27FC236}">
                      <a16:creationId xmlns:a16="http://schemas.microsoft.com/office/drawing/2014/main" id="{8DEB3FA5-6A01-4CAB-8AE5-65835A43A369}"/>
                    </a:ext>
                  </a:extLst>
                </p:cNvPr>
                <p:cNvSpPr/>
                <p:nvPr/>
              </p:nvSpPr>
              <p:spPr>
                <a:xfrm>
                  <a:off x="3290707" y="1285336"/>
                  <a:ext cx="2130706" cy="708966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По зонам риска </a:t>
                  </a:r>
                </a:p>
              </p:txBody>
            </p:sp>
          </p:grpSp>
          <p:sp>
            <p:nvSpPr>
              <p:cNvPr id="125" name="Стрелка: вниз 124">
                <a:extLst>
                  <a:ext uri="{FF2B5EF4-FFF2-40B4-BE49-F238E27FC236}">
                    <a16:creationId xmlns:a16="http://schemas.microsoft.com/office/drawing/2014/main" id="{43B8430B-A2EB-4055-B14A-F5268947D493}"/>
                  </a:ext>
                </a:extLst>
              </p:cNvPr>
              <p:cNvSpPr/>
              <p:nvPr/>
            </p:nvSpPr>
            <p:spPr>
              <a:xfrm rot="5400000">
                <a:off x="2759726" y="2925169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Стрелка: вниз 131">
                <a:extLst>
                  <a:ext uri="{FF2B5EF4-FFF2-40B4-BE49-F238E27FC236}">
                    <a16:creationId xmlns:a16="http://schemas.microsoft.com/office/drawing/2014/main" id="{45A5E87A-23B5-42B5-9B40-8A0A00B78EC2}"/>
                  </a:ext>
                </a:extLst>
              </p:cNvPr>
              <p:cNvSpPr/>
              <p:nvPr/>
            </p:nvSpPr>
            <p:spPr>
              <a:xfrm rot="16200000" flipH="1">
                <a:off x="5874697" y="294250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7664F67-7E41-4523-B84B-7D97A70677D6}"/>
              </a:ext>
            </a:extLst>
          </p:cNvPr>
          <p:cNvGrpSpPr/>
          <p:nvPr/>
        </p:nvGrpSpPr>
        <p:grpSpPr>
          <a:xfrm>
            <a:off x="2496363" y="3311406"/>
            <a:ext cx="3899631" cy="549266"/>
            <a:chOff x="2498335" y="3328574"/>
            <a:chExt cx="3899631" cy="549266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AAAD9C7D-C1B5-477E-B55A-054502D4A94B}"/>
                </a:ext>
              </a:extLst>
            </p:cNvPr>
            <p:cNvSpPr/>
            <p:nvPr/>
          </p:nvSpPr>
          <p:spPr>
            <a:xfrm>
              <a:off x="2498335" y="3328574"/>
              <a:ext cx="67475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83993F95-D306-4E5C-A925-813A6207CEA5}"/>
                </a:ext>
              </a:extLst>
            </p:cNvPr>
            <p:cNvGrpSpPr/>
            <p:nvPr/>
          </p:nvGrpSpPr>
          <p:grpSpPr>
            <a:xfrm>
              <a:off x="2999936" y="3359163"/>
              <a:ext cx="3398030" cy="518677"/>
              <a:chOff x="2999936" y="3359163"/>
              <a:chExt cx="3398030" cy="518677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22ED8EE-ABE5-419D-B5C8-AB8E9E9A39A4}"/>
                  </a:ext>
                </a:extLst>
              </p:cNvPr>
              <p:cNvSpPr/>
              <p:nvPr/>
            </p:nvSpPr>
            <p:spPr>
              <a:xfrm>
                <a:off x="5831462" y="3370009"/>
                <a:ext cx="566504" cy="5078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9</a:t>
                </a:r>
              </a:p>
            </p:txBody>
          </p:sp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BD129058-E157-40F1-A0B2-D83CC5D91BB7}"/>
                  </a:ext>
                </a:extLst>
              </p:cNvPr>
              <p:cNvGrpSpPr/>
              <p:nvPr/>
            </p:nvGrpSpPr>
            <p:grpSpPr>
              <a:xfrm>
                <a:off x="3170899" y="3359163"/>
                <a:ext cx="2607019" cy="506710"/>
                <a:chOff x="3189335" y="2789605"/>
                <a:chExt cx="2140440" cy="602847"/>
              </a:xfrm>
            </p:grpSpPr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id="{F4CA2B3A-D7C4-42AE-B5ED-FDE3326B6B31}"/>
                    </a:ext>
                  </a:extLst>
                </p:cNvPr>
                <p:cNvSpPr/>
                <p:nvPr/>
              </p:nvSpPr>
              <p:spPr>
                <a:xfrm>
                  <a:off x="3189335" y="2801881"/>
                  <a:ext cx="2140440" cy="59057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125D275E-26F4-4F05-8DC8-C7C8C4C12A72}"/>
                    </a:ext>
                  </a:extLst>
                </p:cNvPr>
                <p:cNvSpPr/>
                <p:nvPr/>
              </p:nvSpPr>
              <p:spPr>
                <a:xfrm>
                  <a:off x="3477300" y="2789605"/>
                  <a:ext cx="1852475" cy="523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Наличие письменной заметки</a:t>
                  </a:r>
                </a:p>
              </p:txBody>
            </p:sp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044FF1DC-9478-4479-82E7-30FEACE331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04" t="41894" r="74404" b="43476"/>
                <a:stretch/>
              </p:blipFill>
              <p:spPr bwMode="auto">
                <a:xfrm>
                  <a:off x="3289985" y="2865468"/>
                  <a:ext cx="256997" cy="3887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6" name="Стрелка: вниз 125">
                <a:extLst>
                  <a:ext uri="{FF2B5EF4-FFF2-40B4-BE49-F238E27FC236}">
                    <a16:creationId xmlns:a16="http://schemas.microsoft.com/office/drawing/2014/main" id="{3E599B00-A158-4B36-ABCB-578FB94B3A50}"/>
                  </a:ext>
                </a:extLst>
              </p:cNvPr>
              <p:cNvSpPr/>
              <p:nvPr/>
            </p:nvSpPr>
            <p:spPr>
              <a:xfrm rot="5400000">
                <a:off x="2982737" y="350188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Стрелка: вниз 132">
                <a:extLst>
                  <a:ext uri="{FF2B5EF4-FFF2-40B4-BE49-F238E27FC236}">
                    <a16:creationId xmlns:a16="http://schemas.microsoft.com/office/drawing/2014/main" id="{1A4698DA-BBD8-484A-AA23-F19C01C167E8}"/>
                  </a:ext>
                </a:extLst>
              </p:cNvPr>
              <p:cNvSpPr/>
              <p:nvPr/>
            </p:nvSpPr>
            <p:spPr>
              <a:xfrm rot="16200000" flipH="1">
                <a:off x="5778817" y="350347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5628D9D-5079-423C-8C2D-64690E2A3529}"/>
              </a:ext>
            </a:extLst>
          </p:cNvPr>
          <p:cNvGrpSpPr/>
          <p:nvPr/>
        </p:nvGrpSpPr>
        <p:grpSpPr>
          <a:xfrm>
            <a:off x="2655645" y="3875365"/>
            <a:ext cx="3688580" cy="553118"/>
            <a:chOff x="2655645" y="3875365"/>
            <a:chExt cx="3688580" cy="553118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35AF3FA1-680B-4C50-8671-55A76A337743}"/>
                </a:ext>
              </a:extLst>
            </p:cNvPr>
            <p:cNvSpPr/>
            <p:nvPr/>
          </p:nvSpPr>
          <p:spPr>
            <a:xfrm>
              <a:off x="2655645" y="3882213"/>
              <a:ext cx="360130" cy="517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C09E506-7C8F-49FC-98D5-A9E969AC9432}"/>
                </a:ext>
              </a:extLst>
            </p:cNvPr>
            <p:cNvSpPr/>
            <p:nvPr/>
          </p:nvSpPr>
          <p:spPr>
            <a:xfrm>
              <a:off x="5942048" y="3875365"/>
              <a:ext cx="402177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95C1D3F-F551-48A5-BFFD-471A7E6A0B05}"/>
                </a:ext>
              </a:extLst>
            </p:cNvPr>
            <p:cNvGrpSpPr/>
            <p:nvPr/>
          </p:nvGrpSpPr>
          <p:grpSpPr>
            <a:xfrm>
              <a:off x="3025463" y="3950431"/>
              <a:ext cx="2948917" cy="478052"/>
              <a:chOff x="3025463" y="3950431"/>
              <a:chExt cx="2948917" cy="478052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1199616E-7283-4D0F-A435-625F211057F4}"/>
                  </a:ext>
                </a:extLst>
              </p:cNvPr>
              <p:cNvGrpSpPr/>
              <p:nvPr/>
            </p:nvGrpSpPr>
            <p:grpSpPr>
              <a:xfrm>
                <a:off x="3198413" y="3950431"/>
                <a:ext cx="2595958" cy="478052"/>
                <a:chOff x="3145280" y="4062400"/>
                <a:chExt cx="2109641" cy="548979"/>
              </a:xfrm>
            </p:grpSpPr>
            <p:sp>
              <p:nvSpPr>
                <p:cNvPr id="109" name="Прямоугольник 108">
                  <a:extLst>
                    <a:ext uri="{FF2B5EF4-FFF2-40B4-BE49-F238E27FC236}">
                      <a16:creationId xmlns:a16="http://schemas.microsoft.com/office/drawing/2014/main" id="{E667845F-8662-4295-AE79-53B62894E041}"/>
                    </a:ext>
                  </a:extLst>
                </p:cNvPr>
                <p:cNvSpPr/>
                <p:nvPr/>
              </p:nvSpPr>
              <p:spPr>
                <a:xfrm>
                  <a:off x="3145280" y="4062400"/>
                  <a:ext cx="2109641" cy="54897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377" name="Picture 3" descr="C:\Users\admin\Downloads\На сайт\Zapreshchaetsya-2018-001.jpg">
                  <a:extLst>
                    <a:ext uri="{FF2B5EF4-FFF2-40B4-BE49-F238E27FC236}">
                      <a16:creationId xmlns:a16="http://schemas.microsoft.com/office/drawing/2014/main" id="{B05A3CDD-E259-4BE4-AFF2-DBF7826C1A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32" t="19055" r="73859" b="64995"/>
                <a:stretch>
                  <a:fillRect/>
                </a:stretch>
              </p:blipFill>
              <p:spPr bwMode="auto">
                <a:xfrm>
                  <a:off x="3202214" y="4126026"/>
                  <a:ext cx="305537" cy="399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Прямоугольник 111">
                  <a:extLst>
                    <a:ext uri="{FF2B5EF4-FFF2-40B4-BE49-F238E27FC236}">
                      <a16:creationId xmlns:a16="http://schemas.microsoft.com/office/drawing/2014/main" id="{75E81109-3EB8-4A0F-96E2-337EE04D5057}"/>
                    </a:ext>
                  </a:extLst>
                </p:cNvPr>
                <p:cNvSpPr/>
                <p:nvPr/>
              </p:nvSpPr>
              <p:spPr>
                <a:xfrm>
                  <a:off x="3484939" y="4101505"/>
                  <a:ext cx="160944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Наличие средств связи</a:t>
                  </a:r>
                </a:p>
              </p:txBody>
            </p:sp>
          </p:grpSp>
          <p:sp>
            <p:nvSpPr>
              <p:cNvPr id="127" name="Стрелка: вниз 126">
                <a:extLst>
                  <a:ext uri="{FF2B5EF4-FFF2-40B4-BE49-F238E27FC236}">
                    <a16:creationId xmlns:a16="http://schemas.microsoft.com/office/drawing/2014/main" id="{78E6E710-2CB0-4543-BAAF-8B6CC2442145}"/>
                  </a:ext>
                </a:extLst>
              </p:cNvPr>
              <p:cNvSpPr/>
              <p:nvPr/>
            </p:nvSpPr>
            <p:spPr>
              <a:xfrm rot="5400000">
                <a:off x="3008264" y="405852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Стрелка: вниз 133">
                <a:extLst>
                  <a:ext uri="{FF2B5EF4-FFF2-40B4-BE49-F238E27FC236}">
                    <a16:creationId xmlns:a16="http://schemas.microsoft.com/office/drawing/2014/main" id="{C540C0B4-A090-4B1D-9F43-088F182506DD}"/>
                  </a:ext>
                </a:extLst>
              </p:cNvPr>
              <p:cNvSpPr/>
              <p:nvPr/>
            </p:nvSpPr>
            <p:spPr>
              <a:xfrm rot="16200000" flipH="1">
                <a:off x="5795112" y="404685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3F348F-ADE9-47B2-AB88-3F1E4C5906A9}"/>
              </a:ext>
            </a:extLst>
          </p:cNvPr>
          <p:cNvGrpSpPr/>
          <p:nvPr/>
        </p:nvGrpSpPr>
        <p:grpSpPr>
          <a:xfrm>
            <a:off x="2707204" y="5087158"/>
            <a:ext cx="3735703" cy="642231"/>
            <a:chOff x="2707204" y="5087158"/>
            <a:chExt cx="3735703" cy="642231"/>
          </a:xfrm>
        </p:grpSpPr>
        <p:sp>
          <p:nvSpPr>
            <p:cNvPr id="129" name="Стрелка: вниз 128">
              <a:extLst>
                <a:ext uri="{FF2B5EF4-FFF2-40B4-BE49-F238E27FC236}">
                  <a16:creationId xmlns:a16="http://schemas.microsoft.com/office/drawing/2014/main" id="{5F7F98E3-0C3C-4017-9702-ACF536435D14}"/>
                </a:ext>
              </a:extLst>
            </p:cNvPr>
            <p:cNvSpPr/>
            <p:nvPr/>
          </p:nvSpPr>
          <p:spPr>
            <a:xfrm rot="5400000">
              <a:off x="3008263" y="5293064"/>
              <a:ext cx="196467" cy="162069"/>
            </a:xfrm>
            <a:prstGeom prst="down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1B407A2-5A55-4CF7-B4E5-BE2FB3A1A837}"/>
                </a:ext>
              </a:extLst>
            </p:cNvPr>
            <p:cNvGrpSpPr/>
            <p:nvPr/>
          </p:nvGrpSpPr>
          <p:grpSpPr>
            <a:xfrm>
              <a:off x="2707204" y="5087158"/>
              <a:ext cx="3735703" cy="642231"/>
              <a:chOff x="2707204" y="5087158"/>
              <a:chExt cx="3735703" cy="642231"/>
            </a:xfrm>
          </p:grpSpPr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3B02EC3E-7395-4AE7-B632-61D4694F5041}"/>
                  </a:ext>
                </a:extLst>
              </p:cNvPr>
              <p:cNvSpPr/>
              <p:nvPr/>
            </p:nvSpPr>
            <p:spPr>
              <a:xfrm>
                <a:off x="5861014" y="5146505"/>
                <a:ext cx="58189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0</a:t>
                </a:r>
              </a:p>
            </p:txBody>
          </p: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D39414DC-7C95-4814-907B-0DECCC53DD60}"/>
                  </a:ext>
                </a:extLst>
              </p:cNvPr>
              <p:cNvGrpSpPr/>
              <p:nvPr/>
            </p:nvGrpSpPr>
            <p:grpSpPr>
              <a:xfrm>
                <a:off x="2707204" y="5087158"/>
                <a:ext cx="3265726" cy="642231"/>
                <a:chOff x="2707204" y="5087158"/>
                <a:chExt cx="3265726" cy="642231"/>
              </a:xfrm>
            </p:grpSpPr>
            <p:sp>
              <p:nvSpPr>
                <p:cNvPr id="113" name="Прямоугольник 112">
                  <a:extLst>
                    <a:ext uri="{FF2B5EF4-FFF2-40B4-BE49-F238E27FC236}">
                      <a16:creationId xmlns:a16="http://schemas.microsoft.com/office/drawing/2014/main" id="{DFABFD71-BCF6-4558-AA79-329EFCF51105}"/>
                    </a:ext>
                  </a:extLst>
                </p:cNvPr>
                <p:cNvSpPr/>
                <p:nvPr/>
              </p:nvSpPr>
              <p:spPr>
                <a:xfrm>
                  <a:off x="2707204" y="5087158"/>
                  <a:ext cx="329925" cy="507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2700" b="1" dirty="0">
                      <a:ln w="10541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lumMod val="50000"/>
                        </a:schemeClr>
                      </a:solidFill>
                      <a:latin typeface="Perpetua" panose="020B0604020202020204" pitchFamily="18" charset="0"/>
                      <a:cs typeface="Arial" charset="0"/>
                    </a:rPr>
                    <a:t>4</a:t>
                  </a:r>
                </a:p>
              </p:txBody>
            </p:sp>
            <p:grpSp>
              <p:nvGrpSpPr>
                <p:cNvPr id="5" name="Группа 4">
                  <a:extLst>
                    <a:ext uri="{FF2B5EF4-FFF2-40B4-BE49-F238E27FC236}">
                      <a16:creationId xmlns:a16="http://schemas.microsoft.com/office/drawing/2014/main" id="{4AB8636A-A766-4FF8-8990-AC3FEDED11A9}"/>
                    </a:ext>
                  </a:extLst>
                </p:cNvPr>
                <p:cNvGrpSpPr/>
                <p:nvPr/>
              </p:nvGrpSpPr>
              <p:grpSpPr>
                <a:xfrm>
                  <a:off x="3198413" y="5152308"/>
                  <a:ext cx="2595958" cy="577081"/>
                  <a:chOff x="3171701" y="4864600"/>
                  <a:chExt cx="2105337" cy="577081"/>
                </a:xfrm>
              </p:grpSpPr>
              <p:sp>
                <p:nvSpPr>
                  <p:cNvPr id="115" name="Прямоугольник 114">
                    <a:extLst>
                      <a:ext uri="{FF2B5EF4-FFF2-40B4-BE49-F238E27FC236}">
                        <a16:creationId xmlns:a16="http://schemas.microsoft.com/office/drawing/2014/main" id="{E9E33184-102B-4E55-8DE5-A23288FAECB4}"/>
                      </a:ext>
                    </a:extLst>
                  </p:cNvPr>
                  <p:cNvSpPr/>
                  <p:nvPr/>
                </p:nvSpPr>
                <p:spPr>
                  <a:xfrm>
                    <a:off x="3171701" y="4864600"/>
                    <a:ext cx="2098975" cy="57708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sz="13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Прямоугольник 117">
                    <a:extLst>
                      <a:ext uri="{FF2B5EF4-FFF2-40B4-BE49-F238E27FC236}">
                        <a16:creationId xmlns:a16="http://schemas.microsoft.com/office/drawing/2014/main" id="{517FF2E8-F2BE-4B4E-B58F-DC68434AB91D}"/>
                      </a:ext>
                    </a:extLst>
                  </p:cNvPr>
                  <p:cNvSpPr/>
                  <p:nvPr/>
                </p:nvSpPr>
                <p:spPr>
                  <a:xfrm>
                    <a:off x="3426773" y="4864601"/>
                    <a:ext cx="1850265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Несоблюдение продолжительности экзамена</a:t>
                    </a:r>
                  </a:p>
                </p:txBody>
              </p:sp>
              <p:pic>
                <p:nvPicPr>
                  <p:cNvPr id="1028" name="Picture 4" descr="часы векторная Icon PNG , часы клипарт, часы, часы PNG картинки и пнг  рисунок для бесплатной загрузки | Clock clipart, Clock icon, Clock">
                    <a:extLst>
                      <a:ext uri="{FF2B5EF4-FFF2-40B4-BE49-F238E27FC236}">
                        <a16:creationId xmlns:a16="http://schemas.microsoft.com/office/drawing/2014/main" id="{A82B4C56-8469-403C-AEDD-1FF27D80DB7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31080" y="4938237"/>
                    <a:ext cx="283290" cy="2948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36" name="Стрелка: вниз 135">
                  <a:extLst>
                    <a:ext uri="{FF2B5EF4-FFF2-40B4-BE49-F238E27FC236}">
                      <a16:creationId xmlns:a16="http://schemas.microsoft.com/office/drawing/2014/main" id="{3E80EEDE-4E0B-4059-95FB-5C5EE9B93AF9}"/>
                    </a:ext>
                  </a:extLst>
                </p:cNvPr>
                <p:cNvSpPr/>
                <p:nvPr/>
              </p:nvSpPr>
              <p:spPr>
                <a:xfrm rot="16200000" flipH="1">
                  <a:off x="5793662" y="5294157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F6F56AE-DF46-459B-8D88-90D99B265D24}"/>
              </a:ext>
            </a:extLst>
          </p:cNvPr>
          <p:cNvGrpSpPr/>
          <p:nvPr/>
        </p:nvGrpSpPr>
        <p:grpSpPr>
          <a:xfrm>
            <a:off x="2192069" y="1510235"/>
            <a:ext cx="4455569" cy="986934"/>
            <a:chOff x="2192069" y="1510235"/>
            <a:chExt cx="4455569" cy="986934"/>
          </a:xfrm>
        </p:grpSpPr>
        <p:sp>
          <p:nvSpPr>
            <p:cNvPr id="40" name="Стрелка вниз 39">
              <a:extLst>
                <a:ext uri="{FF2B5EF4-FFF2-40B4-BE49-F238E27FC236}">
                  <a16:creationId xmlns:a16="http://schemas.microsoft.com/office/drawing/2014/main" id="{A287517E-7FB8-476E-B129-7F6037FE0BD7}"/>
                </a:ext>
              </a:extLst>
            </p:cNvPr>
            <p:cNvSpPr/>
            <p:nvPr/>
          </p:nvSpPr>
          <p:spPr>
            <a:xfrm>
              <a:off x="3843359" y="2145048"/>
              <a:ext cx="1060265" cy="352121"/>
            </a:xfrm>
            <a:prstGeom prst="downArrow">
              <a:avLst>
                <a:gd name="adj1" fmla="val 67900"/>
                <a:gd name="adj2" fmla="val 7204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них:</a:t>
              </a:r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A64AC9E6-428F-4C7C-B4A2-CB597E4EA317}"/>
                </a:ext>
              </a:extLst>
            </p:cNvPr>
            <p:cNvGrpSpPr/>
            <p:nvPr/>
          </p:nvGrpSpPr>
          <p:grpSpPr>
            <a:xfrm>
              <a:off x="2192069" y="1510235"/>
              <a:ext cx="4455569" cy="623020"/>
              <a:chOff x="2192069" y="1510235"/>
              <a:chExt cx="4455569" cy="623020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6FB8D520-2D9C-4D1F-A8AC-6E99C9C9C86D}"/>
                  </a:ext>
                </a:extLst>
              </p:cNvPr>
              <p:cNvSpPr/>
              <p:nvPr/>
            </p:nvSpPr>
            <p:spPr>
              <a:xfrm>
                <a:off x="2192069" y="1516786"/>
                <a:ext cx="803752" cy="600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3300" b="1" dirty="0">
                    <a:ln w="10541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latin typeface="Perpetua" panose="020B0604020202020204" pitchFamily="18" charset="0"/>
                    <a:cs typeface="Arial" charset="0"/>
                  </a:rPr>
                  <a:t>14</a:t>
                </a: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CD7929D1-1446-4118-99C4-422DADE36858}"/>
                  </a:ext>
                </a:extLst>
              </p:cNvPr>
              <p:cNvSpPr/>
              <p:nvPr/>
            </p:nvSpPr>
            <p:spPr>
              <a:xfrm>
                <a:off x="5788611" y="1533091"/>
                <a:ext cx="859027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3300" b="1" dirty="0">
                    <a:ln w="10541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latin typeface="Perpetua" panose="020B0604020202020204" pitchFamily="18" charset="0"/>
                    <a:cs typeface="Arial" charset="0"/>
                  </a:rPr>
                  <a:t>16</a:t>
                </a:r>
              </a:p>
            </p:txBody>
          </p: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F2DF6B95-811B-4977-99A6-3A6A4610F91A}"/>
                  </a:ext>
                </a:extLst>
              </p:cNvPr>
              <p:cNvGrpSpPr/>
              <p:nvPr/>
            </p:nvGrpSpPr>
            <p:grpSpPr>
              <a:xfrm>
                <a:off x="2792363" y="1510235"/>
                <a:ext cx="3180566" cy="600164"/>
                <a:chOff x="2792363" y="1510235"/>
                <a:chExt cx="3180566" cy="600164"/>
              </a:xfrm>
            </p:grpSpPr>
            <p:grpSp>
              <p:nvGrpSpPr>
                <p:cNvPr id="3" name="Группа 2">
                  <a:extLst>
                    <a:ext uri="{FF2B5EF4-FFF2-40B4-BE49-F238E27FC236}">
                      <a16:creationId xmlns:a16="http://schemas.microsoft.com/office/drawing/2014/main" id="{91599909-85E1-4074-985C-76B2EC23F6C2}"/>
                    </a:ext>
                  </a:extLst>
                </p:cNvPr>
                <p:cNvGrpSpPr/>
                <p:nvPr/>
              </p:nvGrpSpPr>
              <p:grpSpPr>
                <a:xfrm>
                  <a:off x="2954432" y="1510235"/>
                  <a:ext cx="2874425" cy="600164"/>
                  <a:chOff x="3040378" y="1389644"/>
                  <a:chExt cx="2657389" cy="622495"/>
                </a:xfrm>
              </p:grpSpPr>
              <p:sp>
                <p:nvSpPr>
                  <p:cNvPr id="61" name="Овал 60">
                    <a:extLst>
                      <a:ext uri="{FF2B5EF4-FFF2-40B4-BE49-F238E27FC236}">
                        <a16:creationId xmlns:a16="http://schemas.microsoft.com/office/drawing/2014/main" id="{B9B2286D-2476-4000-9280-10FA7260CECD}"/>
                      </a:ext>
                    </a:extLst>
                  </p:cNvPr>
                  <p:cNvSpPr/>
                  <p:nvPr/>
                </p:nvSpPr>
                <p:spPr>
                  <a:xfrm>
                    <a:off x="3040378" y="1389644"/>
                    <a:ext cx="2657389" cy="622495"/>
                  </a:xfrm>
                  <a:prstGeom prst="ellips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sz="1400"/>
                  </a:p>
                </p:txBody>
              </p:sp>
              <p:sp>
                <p:nvSpPr>
                  <p:cNvPr id="67" name="Прямоугольник 66">
                    <a:extLst>
                      <a:ext uri="{FF2B5EF4-FFF2-40B4-BE49-F238E27FC236}">
                        <a16:creationId xmlns:a16="http://schemas.microsoft.com/office/drawing/2014/main" id="{9A37A90C-B9ED-43A3-832D-9FE505BC8BDE}"/>
                      </a:ext>
                    </a:extLst>
                  </p:cNvPr>
                  <p:cNvSpPr/>
                  <p:nvPr/>
                </p:nvSpPr>
                <p:spPr>
                  <a:xfrm>
                    <a:off x="3273737" y="1546377"/>
                    <a:ext cx="219066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ru-RU" sz="1600" b="1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Perpetua" panose="020B0604020202020204" pitchFamily="18" charset="0"/>
                        <a:cs typeface="Arial" charset="0"/>
                      </a:rPr>
                      <a:t>Всего нарушений:</a:t>
                    </a:r>
                  </a:p>
                </p:txBody>
              </p:sp>
            </p:grpSp>
            <p:sp>
              <p:nvSpPr>
                <p:cNvPr id="13" name="Стрелка: вниз 12">
                  <a:extLst>
                    <a:ext uri="{FF2B5EF4-FFF2-40B4-BE49-F238E27FC236}">
                      <a16:creationId xmlns:a16="http://schemas.microsoft.com/office/drawing/2014/main" id="{BD789D4E-7737-446E-9F9F-2E7975DC3D35}"/>
                    </a:ext>
                  </a:extLst>
                </p:cNvPr>
                <p:cNvSpPr/>
                <p:nvPr/>
              </p:nvSpPr>
              <p:spPr>
                <a:xfrm rot="5400000">
                  <a:off x="2775164" y="1743514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Стрелка: вниз 139">
                  <a:extLst>
                    <a:ext uri="{FF2B5EF4-FFF2-40B4-BE49-F238E27FC236}">
                      <a16:creationId xmlns:a16="http://schemas.microsoft.com/office/drawing/2014/main" id="{57F27928-9CBD-4BE4-8F7A-63212F622C0C}"/>
                    </a:ext>
                  </a:extLst>
                </p:cNvPr>
                <p:cNvSpPr/>
                <p:nvPr/>
              </p:nvSpPr>
              <p:spPr>
                <a:xfrm rot="16200000" flipH="1">
                  <a:off x="5793661" y="1735561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A00A7225-4B24-4283-9053-726A2A7D69AC}"/>
              </a:ext>
            </a:extLst>
          </p:cNvPr>
          <p:cNvSpPr/>
          <p:nvPr/>
        </p:nvSpPr>
        <p:spPr>
          <a:xfrm>
            <a:off x="6740946" y="5758089"/>
            <a:ext cx="204929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0 </a:t>
            </a:r>
            <a:endParaRPr lang="ru-RU" sz="1400" b="1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FCF93E-BC9D-429D-9D83-041923FA033F}"/>
              </a:ext>
            </a:extLst>
          </p:cNvPr>
          <p:cNvSpPr/>
          <p:nvPr/>
        </p:nvSpPr>
        <p:spPr>
          <a:xfrm>
            <a:off x="214476" y="2886370"/>
            <a:ext cx="1915262" cy="64745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A1978708-D05E-44DD-8179-70FEF16D9F82}"/>
              </a:ext>
            </a:extLst>
          </p:cNvPr>
          <p:cNvSpPr/>
          <p:nvPr/>
        </p:nvSpPr>
        <p:spPr>
          <a:xfrm>
            <a:off x="6647638" y="2855590"/>
            <a:ext cx="1915262" cy="63851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5" name="Стрелка: вниз 144">
            <a:extLst>
              <a:ext uri="{FF2B5EF4-FFF2-40B4-BE49-F238E27FC236}">
                <a16:creationId xmlns:a16="http://schemas.microsoft.com/office/drawing/2014/main" id="{092C1B3A-798A-456D-AD81-FB7D03C459B6}"/>
              </a:ext>
            </a:extLst>
          </p:cNvPr>
          <p:cNvSpPr/>
          <p:nvPr/>
        </p:nvSpPr>
        <p:spPr>
          <a:xfrm>
            <a:off x="1023844" y="3527625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6" name="Стрелка: вниз 145">
            <a:extLst>
              <a:ext uri="{FF2B5EF4-FFF2-40B4-BE49-F238E27FC236}">
                <a16:creationId xmlns:a16="http://schemas.microsoft.com/office/drawing/2014/main" id="{6FCFF0D6-EC63-4301-B755-B5D86C198B90}"/>
              </a:ext>
            </a:extLst>
          </p:cNvPr>
          <p:cNvSpPr/>
          <p:nvPr/>
        </p:nvSpPr>
        <p:spPr>
          <a:xfrm>
            <a:off x="7562037" y="3511012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B676BD2-3908-4B0B-B936-A4DF56E34928}"/>
              </a:ext>
            </a:extLst>
          </p:cNvPr>
          <p:cNvGrpSpPr/>
          <p:nvPr/>
        </p:nvGrpSpPr>
        <p:grpSpPr>
          <a:xfrm>
            <a:off x="2608339" y="5837654"/>
            <a:ext cx="3715233" cy="605598"/>
            <a:chOff x="2608339" y="5837654"/>
            <a:chExt cx="3715233" cy="605598"/>
          </a:xfrm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BC433452-B2DC-47A0-8DFE-13B3BC4FBA0D}"/>
                </a:ext>
              </a:extLst>
            </p:cNvPr>
            <p:cNvSpPr/>
            <p:nvPr/>
          </p:nvSpPr>
          <p:spPr>
            <a:xfrm>
              <a:off x="5980347" y="5837654"/>
              <a:ext cx="3432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4EB0F41A-F6FB-4BF4-B720-69FF90D0C540}"/>
                </a:ext>
              </a:extLst>
            </p:cNvPr>
            <p:cNvSpPr/>
            <p:nvPr/>
          </p:nvSpPr>
          <p:spPr>
            <a:xfrm>
              <a:off x="2608339" y="5841303"/>
              <a:ext cx="53416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F75BF3D-201E-41B9-9075-9DF58A189584}"/>
                </a:ext>
              </a:extLst>
            </p:cNvPr>
            <p:cNvGrpSpPr/>
            <p:nvPr/>
          </p:nvGrpSpPr>
          <p:grpSpPr>
            <a:xfrm>
              <a:off x="3025462" y="5857316"/>
              <a:ext cx="2916633" cy="585936"/>
              <a:chOff x="3025462" y="5857316"/>
              <a:chExt cx="2916633" cy="585936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73F417E4-654F-402A-954B-F3B98C81639E}"/>
                  </a:ext>
                </a:extLst>
              </p:cNvPr>
              <p:cNvGrpSpPr/>
              <p:nvPr/>
            </p:nvGrpSpPr>
            <p:grpSpPr>
              <a:xfrm>
                <a:off x="3217168" y="5857316"/>
                <a:ext cx="2542698" cy="585936"/>
                <a:chOff x="3171701" y="5717229"/>
                <a:chExt cx="2121272" cy="744911"/>
              </a:xfrm>
            </p:grpSpPr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id="{33C6EA6D-CF47-45B8-8C74-7BA9F815F98F}"/>
                    </a:ext>
                  </a:extLst>
                </p:cNvPr>
                <p:cNvSpPr/>
                <p:nvPr/>
              </p:nvSpPr>
              <p:spPr>
                <a:xfrm>
                  <a:off x="3171701" y="5717229"/>
                  <a:ext cx="2121272" cy="7192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1247D416-3C15-49CF-BA4D-88503C95B8D5}"/>
                    </a:ext>
                  </a:extLst>
                </p:cNvPr>
                <p:cNvSpPr/>
                <p:nvPr/>
              </p:nvSpPr>
              <p:spPr>
                <a:xfrm>
                  <a:off x="3403550" y="5796961"/>
                  <a:ext cx="1830713" cy="6651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Размещение КИМ в сети Интернет!</a:t>
                  </a:r>
                </a:p>
              </p:txBody>
            </p:sp>
          </p:grpSp>
          <p:sp>
            <p:nvSpPr>
              <p:cNvPr id="130" name="Стрелка: вниз 129">
                <a:extLst>
                  <a:ext uri="{FF2B5EF4-FFF2-40B4-BE49-F238E27FC236}">
                    <a16:creationId xmlns:a16="http://schemas.microsoft.com/office/drawing/2014/main" id="{F1A8349B-1051-4CB0-B1CA-6048E5207E17}"/>
                  </a:ext>
                </a:extLst>
              </p:cNvPr>
              <p:cNvSpPr/>
              <p:nvPr/>
            </p:nvSpPr>
            <p:spPr>
              <a:xfrm rot="5400000">
                <a:off x="3008263" y="601418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Стрелка: вниз 136">
                <a:extLst>
                  <a:ext uri="{FF2B5EF4-FFF2-40B4-BE49-F238E27FC236}">
                    <a16:creationId xmlns:a16="http://schemas.microsoft.com/office/drawing/2014/main" id="{CA6C8E99-5AC2-4208-A963-C8A8AABA13EB}"/>
                  </a:ext>
                </a:extLst>
              </p:cNvPr>
              <p:cNvSpPr/>
              <p:nvPr/>
            </p:nvSpPr>
            <p:spPr>
              <a:xfrm rot="16200000" flipH="1">
                <a:off x="5762827" y="6007640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pic>
            <p:nvPicPr>
              <p:cNvPr id="147" name="Picture 2" descr="Всемирная веб-концепция глобус значок набор. Набор веб-символов планеты. Значки глобуса для вебсайтов. - Векторная графика Иконка роялти-фри">
                <a:extLst>
                  <a:ext uri="{FF2B5EF4-FFF2-40B4-BE49-F238E27FC236}">
                    <a16:creationId xmlns:a16="http://schemas.microsoft.com/office/drawing/2014/main" id="{89DCA72E-7DD9-410E-96B5-941503638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11" t="36089" r="15326" b="36226"/>
              <a:stretch/>
            </p:blipFill>
            <p:spPr bwMode="auto">
              <a:xfrm>
                <a:off x="3270947" y="5981007"/>
                <a:ext cx="350670" cy="300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BDF9BD1-E10F-4A2B-9EF8-858041244AC8}"/>
              </a:ext>
            </a:extLst>
          </p:cNvPr>
          <p:cNvGrpSpPr/>
          <p:nvPr/>
        </p:nvGrpSpPr>
        <p:grpSpPr>
          <a:xfrm>
            <a:off x="2668235" y="4431351"/>
            <a:ext cx="3740154" cy="604454"/>
            <a:chOff x="2668235" y="4431351"/>
            <a:chExt cx="3740154" cy="60445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BA70F1C5-23C6-498B-BD9C-409571FD553F}"/>
                </a:ext>
              </a:extLst>
            </p:cNvPr>
            <p:cNvGrpSpPr/>
            <p:nvPr/>
          </p:nvGrpSpPr>
          <p:grpSpPr>
            <a:xfrm>
              <a:off x="2668235" y="4431351"/>
              <a:ext cx="3740154" cy="604454"/>
              <a:chOff x="2692844" y="4458253"/>
              <a:chExt cx="3740154" cy="604454"/>
            </a:xfrm>
          </p:grpSpPr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0B8E9B8E-13DD-48A1-974F-0F3805C8E889}"/>
                  </a:ext>
                </a:extLst>
              </p:cNvPr>
              <p:cNvSpPr/>
              <p:nvPr/>
            </p:nvSpPr>
            <p:spPr>
              <a:xfrm>
                <a:off x="2692844" y="4458253"/>
                <a:ext cx="329925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C489CAD2-29DF-4FE7-84A6-62556ECF2E07}"/>
                  </a:ext>
                </a:extLst>
              </p:cNvPr>
              <p:cNvSpPr/>
              <p:nvPr/>
            </p:nvSpPr>
            <p:spPr>
              <a:xfrm>
                <a:off x="5851105" y="4469448"/>
                <a:ext cx="58189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2700" b="1" dirty="0">
                    <a:ln w="10541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2">
                        <a:lumMod val="50000"/>
                      </a:schemeClr>
                    </a:solidFill>
                    <a:latin typeface="Perpetua" panose="020B0604020202020204" pitchFamily="18" charset="0"/>
                    <a:cs typeface="Arial" charset="0"/>
                  </a:rPr>
                  <a:t>2</a:t>
                </a:r>
              </a:p>
            </p:txBody>
          </p: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C0F53D17-D251-4E28-BAA8-D786E310C1BE}"/>
                  </a:ext>
                </a:extLst>
              </p:cNvPr>
              <p:cNvGrpSpPr/>
              <p:nvPr/>
            </p:nvGrpSpPr>
            <p:grpSpPr>
              <a:xfrm>
                <a:off x="3025462" y="4531652"/>
                <a:ext cx="2948918" cy="531055"/>
                <a:chOff x="3025462" y="4531652"/>
                <a:chExt cx="2948918" cy="531055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D99F4D1C-1135-44C3-8934-5F57B4DDE048}"/>
                    </a:ext>
                  </a:extLst>
                </p:cNvPr>
                <p:cNvGrpSpPr/>
                <p:nvPr/>
              </p:nvGrpSpPr>
              <p:grpSpPr>
                <a:xfrm>
                  <a:off x="3220218" y="4531652"/>
                  <a:ext cx="2568338" cy="531055"/>
                  <a:chOff x="3198469" y="4082799"/>
                  <a:chExt cx="2109641" cy="713490"/>
                </a:xfrm>
              </p:grpSpPr>
              <p:sp>
                <p:nvSpPr>
                  <p:cNvPr id="71" name="Прямоугольник 70">
                    <a:extLst>
                      <a:ext uri="{FF2B5EF4-FFF2-40B4-BE49-F238E27FC236}">
                        <a16:creationId xmlns:a16="http://schemas.microsoft.com/office/drawing/2014/main" id="{ADA828DC-741D-46A8-9C96-E2DBA35A1642}"/>
                      </a:ext>
                    </a:extLst>
                  </p:cNvPr>
                  <p:cNvSpPr/>
                  <p:nvPr/>
                </p:nvSpPr>
                <p:spPr>
                  <a:xfrm>
                    <a:off x="3198469" y="4082799"/>
                    <a:ext cx="2109641" cy="6952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sz="13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Прямоугольник 74">
                    <a:extLst>
                      <a:ext uri="{FF2B5EF4-FFF2-40B4-BE49-F238E27FC236}">
                        <a16:creationId xmlns:a16="http://schemas.microsoft.com/office/drawing/2014/main" id="{B5CEAF19-C4A3-403E-B825-28F2561D0912}"/>
                      </a:ext>
                    </a:extLst>
                  </p:cNvPr>
                  <p:cNvSpPr/>
                  <p:nvPr/>
                </p:nvSpPr>
                <p:spPr>
                  <a:xfrm>
                    <a:off x="3417548" y="4093326"/>
                    <a:ext cx="1849094" cy="7029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Пометки на ладони - вынос КИМ</a:t>
                    </a:r>
                  </a:p>
                </p:txBody>
              </p:sp>
            </p:grpSp>
            <p:sp>
              <p:nvSpPr>
                <p:cNvPr id="128" name="Стрелка: вниз 127">
                  <a:extLst>
                    <a:ext uri="{FF2B5EF4-FFF2-40B4-BE49-F238E27FC236}">
                      <a16:creationId xmlns:a16="http://schemas.microsoft.com/office/drawing/2014/main" id="{5A0C6394-E255-4A83-AED8-7A51FA46FFF6}"/>
                    </a:ext>
                  </a:extLst>
                </p:cNvPr>
                <p:cNvSpPr/>
                <p:nvPr/>
              </p:nvSpPr>
              <p:spPr>
                <a:xfrm rot="5400000">
                  <a:off x="3008263" y="4672535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Стрелка: вниз 134">
                  <a:extLst>
                    <a:ext uri="{FF2B5EF4-FFF2-40B4-BE49-F238E27FC236}">
                      <a16:creationId xmlns:a16="http://schemas.microsoft.com/office/drawing/2014/main" id="{785C7D56-20DF-43C2-8B8E-FD264E776770}"/>
                    </a:ext>
                  </a:extLst>
                </p:cNvPr>
                <p:cNvSpPr/>
                <p:nvPr/>
              </p:nvSpPr>
              <p:spPr>
                <a:xfrm rot="16200000" flipH="1">
                  <a:off x="5795112" y="4631133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148" name="Picture 6">
              <a:extLst>
                <a:ext uri="{FF2B5EF4-FFF2-40B4-BE49-F238E27FC236}">
                  <a16:creationId xmlns:a16="http://schemas.microsoft.com/office/drawing/2014/main" id="{7F699079-8F26-4975-A74F-05BF9CEE47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16" t="41177" r="3098" b="43652"/>
            <a:stretch/>
          </p:blipFill>
          <p:spPr bwMode="auto">
            <a:xfrm>
              <a:off x="3289482" y="4580490"/>
              <a:ext cx="328532" cy="32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14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BB300-C00F-4A2E-B8C0-0C439094ABC5}"/>
              </a:ext>
            </a:extLst>
          </p:cNvPr>
          <p:cNvSpPr/>
          <p:nvPr/>
        </p:nvSpPr>
        <p:spPr>
          <a:xfrm>
            <a:off x="0" y="20620"/>
            <a:ext cx="9140925" cy="4770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    Контроль за соблюдением порядка проведения ГИА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197170F-BB10-48CD-B4E3-9393C5BBB4CE}"/>
              </a:ext>
            </a:extLst>
          </p:cNvPr>
          <p:cNvSpPr/>
          <p:nvPr/>
        </p:nvSpPr>
        <p:spPr>
          <a:xfrm>
            <a:off x="783132" y="1126927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2021 г.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4A83E5E-595B-4C4D-A2CF-2A622E4511CA}"/>
              </a:ext>
            </a:extLst>
          </p:cNvPr>
          <p:cNvSpPr/>
          <p:nvPr/>
        </p:nvSpPr>
        <p:spPr>
          <a:xfrm>
            <a:off x="6677257" y="1008186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2022 г.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62D729F-C543-4976-BB8C-55375AA5B814}"/>
              </a:ext>
            </a:extLst>
          </p:cNvPr>
          <p:cNvSpPr/>
          <p:nvPr/>
        </p:nvSpPr>
        <p:spPr>
          <a:xfrm>
            <a:off x="7325530" y="3579054"/>
            <a:ext cx="65132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5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AE266C2-FB02-4928-889B-A7E605F8A871}"/>
              </a:ext>
            </a:extLst>
          </p:cNvPr>
          <p:cNvSpPr/>
          <p:nvPr/>
        </p:nvSpPr>
        <p:spPr>
          <a:xfrm>
            <a:off x="755833" y="3619456"/>
            <a:ext cx="7640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3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Perpetua" panose="020B0604020202020204" pitchFamily="18" charset="0"/>
                <a:cs typeface="Arial" charset="0"/>
              </a:rPr>
              <a:t>8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A574B4-8555-4AB2-8A39-18063757DF60}"/>
              </a:ext>
            </a:extLst>
          </p:cNvPr>
          <p:cNvSpPr/>
          <p:nvPr/>
        </p:nvSpPr>
        <p:spPr>
          <a:xfrm>
            <a:off x="303311" y="611705"/>
            <a:ext cx="843319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2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Нарушения, допущенные  работниками ППЭ</a:t>
            </a:r>
          </a:p>
        </p:txBody>
      </p:sp>
      <p:pic>
        <p:nvPicPr>
          <p:cNvPr id="70" name="Picture 6" descr="ЕГЭ 2022">
            <a:extLst>
              <a:ext uri="{FF2B5EF4-FFF2-40B4-BE49-F238E27FC236}">
                <a16:creationId xmlns:a16="http://schemas.microsoft.com/office/drawing/2014/main" id="{7A509465-8BD3-42A9-926C-432D3A8A7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13334" r="36990" b="10151"/>
          <a:stretch/>
        </p:blipFill>
        <p:spPr bwMode="auto">
          <a:xfrm>
            <a:off x="-12837" y="494954"/>
            <a:ext cx="984589" cy="7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237860-ACD3-4EF7-A9BF-F304995FDF61}"/>
              </a:ext>
            </a:extLst>
          </p:cNvPr>
          <p:cNvSpPr/>
          <p:nvPr/>
        </p:nvSpPr>
        <p:spPr>
          <a:xfrm>
            <a:off x="6714332" y="4159008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3E21A5-C593-4232-83B9-771E5FDDB7ED}"/>
              </a:ext>
            </a:extLst>
          </p:cNvPr>
          <p:cNvSpPr/>
          <p:nvPr/>
        </p:nvSpPr>
        <p:spPr>
          <a:xfrm>
            <a:off x="73986" y="4100114"/>
            <a:ext cx="2186321" cy="323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судов: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E4F653D-7C6F-4DB9-9588-521AC73CD9CD}"/>
              </a:ext>
            </a:extLst>
          </p:cNvPr>
          <p:cNvSpPr/>
          <p:nvPr/>
        </p:nvSpPr>
        <p:spPr>
          <a:xfrm>
            <a:off x="136309" y="4446698"/>
            <a:ext cx="212903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810D1BC-0537-49DC-87DB-CF37CA85DE31}"/>
              </a:ext>
            </a:extLst>
          </p:cNvPr>
          <p:cNvSpPr/>
          <p:nvPr/>
        </p:nvSpPr>
        <p:spPr>
          <a:xfrm>
            <a:off x="131272" y="5118416"/>
            <a:ext cx="21290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A83626F-DCE4-455C-B786-9CA53DF8E194}"/>
              </a:ext>
            </a:extLst>
          </p:cNvPr>
          <p:cNvSpPr/>
          <p:nvPr/>
        </p:nvSpPr>
        <p:spPr>
          <a:xfrm>
            <a:off x="115727" y="5574690"/>
            <a:ext cx="2120381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 срока давности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A76F7F-BC3B-4E71-B870-42D9672F8208}"/>
              </a:ext>
            </a:extLst>
          </p:cNvPr>
          <p:cNvSpPr/>
          <p:nvPr/>
        </p:nvSpPr>
        <p:spPr>
          <a:xfrm>
            <a:off x="6767216" y="4513397"/>
            <a:ext cx="206468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Админ.штраф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3 до 20 тыс. руб.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B049B70-7F25-43FE-B48F-E7290D6DADD4}"/>
              </a:ext>
            </a:extLst>
          </p:cNvPr>
          <p:cNvSpPr/>
          <p:nvPr/>
        </p:nvSpPr>
        <p:spPr>
          <a:xfrm rot="568283">
            <a:off x="6848297" y="1691874"/>
            <a:ext cx="1305558" cy="553998"/>
          </a:xfrm>
          <a:prstGeom prst="cloudCallout">
            <a:avLst>
              <a:gd name="adj1" fmla="val -67847"/>
              <a:gd name="adj2" fmla="val 42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-27%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B5DEB5A-6759-4159-AA59-C7E1F0CA8983}"/>
              </a:ext>
            </a:extLst>
          </p:cNvPr>
          <p:cNvGrpSpPr/>
          <p:nvPr/>
        </p:nvGrpSpPr>
        <p:grpSpPr>
          <a:xfrm>
            <a:off x="2297293" y="2425781"/>
            <a:ext cx="4174942" cy="544864"/>
            <a:chOff x="2297293" y="2425781"/>
            <a:chExt cx="4174942" cy="544864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E3965342-9F15-4CFC-A91C-CBF32E3B0AE1}"/>
                </a:ext>
              </a:extLst>
            </p:cNvPr>
            <p:cNvSpPr/>
            <p:nvPr/>
          </p:nvSpPr>
          <p:spPr>
            <a:xfrm>
              <a:off x="5920174" y="2425781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 2</a:t>
              </a: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3E03F6AA-3BE3-4B8B-8E02-0ECF304EA62C}"/>
                </a:ext>
              </a:extLst>
            </p:cNvPr>
            <p:cNvSpPr/>
            <p:nvPr/>
          </p:nvSpPr>
          <p:spPr>
            <a:xfrm>
              <a:off x="2297293" y="2447425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5</a:t>
              </a: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D02BE5FC-13E0-4AA9-886A-95C215089E63}"/>
                </a:ext>
              </a:extLst>
            </p:cNvPr>
            <p:cNvGrpSpPr/>
            <p:nvPr/>
          </p:nvGrpSpPr>
          <p:grpSpPr>
            <a:xfrm>
              <a:off x="2768320" y="2498086"/>
              <a:ext cx="3276894" cy="315102"/>
              <a:chOff x="2768320" y="2498086"/>
              <a:chExt cx="3276894" cy="315102"/>
            </a:xfrm>
          </p:grpSpPr>
          <p:grpSp>
            <p:nvGrpSpPr>
              <p:cNvPr id="88" name="Группа 87">
                <a:extLst>
                  <a:ext uri="{FF2B5EF4-FFF2-40B4-BE49-F238E27FC236}">
                    <a16:creationId xmlns:a16="http://schemas.microsoft.com/office/drawing/2014/main" id="{86E92D80-1F75-46E1-9C87-050D97C8E356}"/>
                  </a:ext>
                </a:extLst>
              </p:cNvPr>
              <p:cNvGrpSpPr/>
              <p:nvPr/>
            </p:nvGrpSpPr>
            <p:grpSpPr>
              <a:xfrm>
                <a:off x="2954432" y="2498086"/>
                <a:ext cx="2911731" cy="315102"/>
                <a:chOff x="3040378" y="1190268"/>
                <a:chExt cx="2657389" cy="821871"/>
              </a:xfrm>
            </p:grpSpPr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id="{71BBF52E-E9C1-45CB-A241-7BADAA7F7B1B}"/>
                    </a:ext>
                  </a:extLst>
                </p:cNvPr>
                <p:cNvSpPr/>
                <p:nvPr/>
              </p:nvSpPr>
              <p:spPr>
                <a:xfrm>
                  <a:off x="3040378" y="1190268"/>
                  <a:ext cx="2657389" cy="821871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92" name="Прямоугольник 91">
                  <a:extLst>
                    <a:ext uri="{FF2B5EF4-FFF2-40B4-BE49-F238E27FC236}">
                      <a16:creationId xmlns:a16="http://schemas.microsoft.com/office/drawing/2014/main" id="{41E565E2-85CC-4E37-B28F-48EE4C063458}"/>
                    </a:ext>
                  </a:extLst>
                </p:cNvPr>
                <p:cNvSpPr/>
                <p:nvPr/>
              </p:nvSpPr>
              <p:spPr>
                <a:xfrm>
                  <a:off x="3266606" y="1232287"/>
                  <a:ext cx="2190669" cy="388507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pattFill prst="dkUpDiag">
                        <a:fgClr>
                          <a:schemeClr val="bg1">
                            <a:lumMod val="50000"/>
                          </a:schemeClr>
                        </a:fgClr>
                        <a:bgClr>
                          <a:schemeClr val="tx1">
                            <a:lumMod val="75000"/>
                            <a:lumOff val="25000"/>
                          </a:schemeClr>
                        </a:bgClr>
                      </a:patt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Во время экзаменов </a:t>
                  </a:r>
                </a:p>
              </p:txBody>
            </p:sp>
          </p:grpSp>
          <p:sp>
            <p:nvSpPr>
              <p:cNvPr id="124" name="Стрелка: вниз 123">
                <a:extLst>
                  <a:ext uri="{FF2B5EF4-FFF2-40B4-BE49-F238E27FC236}">
                    <a16:creationId xmlns:a16="http://schemas.microsoft.com/office/drawing/2014/main" id="{E4D6A367-4B3E-42B8-BC90-E6BD67595CBD}"/>
                  </a:ext>
                </a:extLst>
              </p:cNvPr>
              <p:cNvSpPr/>
              <p:nvPr/>
            </p:nvSpPr>
            <p:spPr>
              <a:xfrm rot="5400000">
                <a:off x="2751121" y="2606357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Стрелка: вниз 130">
                <a:extLst>
                  <a:ext uri="{FF2B5EF4-FFF2-40B4-BE49-F238E27FC236}">
                    <a16:creationId xmlns:a16="http://schemas.microsoft.com/office/drawing/2014/main" id="{C633F7A3-139B-48F8-8F75-C2FB02ABE160}"/>
                  </a:ext>
                </a:extLst>
              </p:cNvPr>
              <p:cNvSpPr/>
              <p:nvPr/>
            </p:nvSpPr>
            <p:spPr>
              <a:xfrm rot="16200000" flipH="1">
                <a:off x="5865946" y="261575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281F3DE-5E0A-462A-BBCB-7054F60F38F0}"/>
              </a:ext>
            </a:extLst>
          </p:cNvPr>
          <p:cNvGrpSpPr/>
          <p:nvPr/>
        </p:nvGrpSpPr>
        <p:grpSpPr>
          <a:xfrm>
            <a:off x="2304673" y="2775065"/>
            <a:ext cx="4208889" cy="543174"/>
            <a:chOff x="2304673" y="2775065"/>
            <a:chExt cx="4208889" cy="543174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6AC98832-9A85-4EFD-8950-C219D600F86C}"/>
                </a:ext>
              </a:extLst>
            </p:cNvPr>
            <p:cNvSpPr/>
            <p:nvPr/>
          </p:nvSpPr>
          <p:spPr>
            <a:xfrm>
              <a:off x="5961501" y="2795019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C768EE4F-5F77-4E64-B3FA-4428204F6362}"/>
                </a:ext>
              </a:extLst>
            </p:cNvPr>
            <p:cNvSpPr/>
            <p:nvPr/>
          </p:nvSpPr>
          <p:spPr>
            <a:xfrm>
              <a:off x="2304673" y="2775065"/>
              <a:ext cx="552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8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8A7843C-3649-4F32-A934-9EE00A779B81}"/>
                </a:ext>
              </a:extLst>
            </p:cNvPr>
            <p:cNvGrpSpPr/>
            <p:nvPr/>
          </p:nvGrpSpPr>
          <p:grpSpPr>
            <a:xfrm>
              <a:off x="2776925" y="2841916"/>
              <a:ext cx="3277040" cy="323030"/>
              <a:chOff x="2776925" y="2841916"/>
              <a:chExt cx="3277040" cy="323030"/>
            </a:xfrm>
          </p:grpSpPr>
          <p:grpSp>
            <p:nvGrpSpPr>
              <p:cNvPr id="110" name="Группа 109">
                <a:extLst>
                  <a:ext uri="{FF2B5EF4-FFF2-40B4-BE49-F238E27FC236}">
                    <a16:creationId xmlns:a16="http://schemas.microsoft.com/office/drawing/2014/main" id="{08CEF5A3-5400-4666-8F85-159FC653971D}"/>
                  </a:ext>
                </a:extLst>
              </p:cNvPr>
              <p:cNvGrpSpPr/>
              <p:nvPr/>
            </p:nvGrpSpPr>
            <p:grpSpPr>
              <a:xfrm>
                <a:off x="2967510" y="2841916"/>
                <a:ext cx="2911731" cy="323030"/>
                <a:chOff x="3040378" y="1285336"/>
                <a:chExt cx="2657389" cy="726803"/>
              </a:xfrm>
            </p:grpSpPr>
            <p:sp>
              <p:nvSpPr>
                <p:cNvPr id="111" name="Овал 110">
                  <a:extLst>
                    <a:ext uri="{FF2B5EF4-FFF2-40B4-BE49-F238E27FC236}">
                      <a16:creationId xmlns:a16="http://schemas.microsoft.com/office/drawing/2014/main" id="{E1298DC6-D877-4042-831A-21897DDF78B6}"/>
                    </a:ext>
                  </a:extLst>
                </p:cNvPr>
                <p:cNvSpPr/>
                <p:nvPr/>
              </p:nvSpPr>
              <p:spPr>
                <a:xfrm>
                  <a:off x="3040378" y="1389644"/>
                  <a:ext cx="2657389" cy="622495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400"/>
                </a:p>
              </p:txBody>
            </p:sp>
            <p:sp>
              <p:nvSpPr>
                <p:cNvPr id="117" name="Прямоугольник 116">
                  <a:extLst>
                    <a:ext uri="{FF2B5EF4-FFF2-40B4-BE49-F238E27FC236}">
                      <a16:creationId xmlns:a16="http://schemas.microsoft.com/office/drawing/2014/main" id="{8DEB3FA5-6A01-4CAB-8AE5-65835A43A369}"/>
                    </a:ext>
                  </a:extLst>
                </p:cNvPr>
                <p:cNvSpPr/>
                <p:nvPr/>
              </p:nvSpPr>
              <p:spPr>
                <a:xfrm>
                  <a:off x="3290707" y="1285336"/>
                  <a:ext cx="2130706" cy="708966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>
                      <a:ln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lumMod val="50000"/>
                            <a:alpha val="40000"/>
                          </a:schemeClr>
                        </a:outerShdw>
                      </a:effectLst>
                      <a:latin typeface="Perpetua" panose="020B0604020202020204" pitchFamily="18" charset="0"/>
                      <a:cs typeface="Arial" charset="0"/>
                    </a:rPr>
                    <a:t>По зонам риска </a:t>
                  </a:r>
                </a:p>
              </p:txBody>
            </p:sp>
          </p:grpSp>
          <p:sp>
            <p:nvSpPr>
              <p:cNvPr id="125" name="Стрелка: вниз 124">
                <a:extLst>
                  <a:ext uri="{FF2B5EF4-FFF2-40B4-BE49-F238E27FC236}">
                    <a16:creationId xmlns:a16="http://schemas.microsoft.com/office/drawing/2014/main" id="{43B8430B-A2EB-4055-B14A-F5268947D493}"/>
                  </a:ext>
                </a:extLst>
              </p:cNvPr>
              <p:cNvSpPr/>
              <p:nvPr/>
            </p:nvSpPr>
            <p:spPr>
              <a:xfrm rot="5400000">
                <a:off x="2759726" y="2925169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Стрелка: вниз 131">
                <a:extLst>
                  <a:ext uri="{FF2B5EF4-FFF2-40B4-BE49-F238E27FC236}">
                    <a16:creationId xmlns:a16="http://schemas.microsoft.com/office/drawing/2014/main" id="{45A5E87A-23B5-42B5-9B40-8A0A00B78EC2}"/>
                  </a:ext>
                </a:extLst>
              </p:cNvPr>
              <p:cNvSpPr/>
              <p:nvPr/>
            </p:nvSpPr>
            <p:spPr>
              <a:xfrm rot="16200000" flipH="1">
                <a:off x="5874697" y="294250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42D7A64-2751-4625-9A81-6424F7EB6C6D}"/>
              </a:ext>
            </a:extLst>
          </p:cNvPr>
          <p:cNvGrpSpPr/>
          <p:nvPr/>
        </p:nvGrpSpPr>
        <p:grpSpPr>
          <a:xfrm>
            <a:off x="2562930" y="4238769"/>
            <a:ext cx="3825412" cy="517533"/>
            <a:chOff x="2562930" y="4238769"/>
            <a:chExt cx="3825412" cy="517533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35AF3FA1-680B-4C50-8671-55A76A337743}"/>
                </a:ext>
              </a:extLst>
            </p:cNvPr>
            <p:cNvSpPr/>
            <p:nvPr/>
          </p:nvSpPr>
          <p:spPr>
            <a:xfrm>
              <a:off x="2562930" y="4238815"/>
              <a:ext cx="360130" cy="517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C09E506-7C8F-49FC-98D5-A9E969AC9432}"/>
                </a:ext>
              </a:extLst>
            </p:cNvPr>
            <p:cNvSpPr/>
            <p:nvPr/>
          </p:nvSpPr>
          <p:spPr>
            <a:xfrm>
              <a:off x="5986165" y="4238769"/>
              <a:ext cx="402177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1</a:t>
              </a: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D1CB2BDC-C557-446A-AB92-9CDC086DC004}"/>
                </a:ext>
              </a:extLst>
            </p:cNvPr>
            <p:cNvGrpSpPr/>
            <p:nvPr/>
          </p:nvGrpSpPr>
          <p:grpSpPr>
            <a:xfrm>
              <a:off x="2913195" y="4269733"/>
              <a:ext cx="3078080" cy="478052"/>
              <a:chOff x="2913195" y="4269733"/>
              <a:chExt cx="3078080" cy="478052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1199616E-7283-4D0F-A435-625F211057F4}"/>
                  </a:ext>
                </a:extLst>
              </p:cNvPr>
              <p:cNvGrpSpPr/>
              <p:nvPr/>
            </p:nvGrpSpPr>
            <p:grpSpPr>
              <a:xfrm>
                <a:off x="3106496" y="4269733"/>
                <a:ext cx="2695343" cy="478052"/>
                <a:chOff x="3145280" y="4062400"/>
                <a:chExt cx="2109641" cy="548979"/>
              </a:xfrm>
            </p:grpSpPr>
            <p:sp>
              <p:nvSpPr>
                <p:cNvPr id="109" name="Прямоугольник 108">
                  <a:extLst>
                    <a:ext uri="{FF2B5EF4-FFF2-40B4-BE49-F238E27FC236}">
                      <a16:creationId xmlns:a16="http://schemas.microsoft.com/office/drawing/2014/main" id="{E667845F-8662-4295-AE79-53B62894E041}"/>
                    </a:ext>
                  </a:extLst>
                </p:cNvPr>
                <p:cNvSpPr/>
                <p:nvPr/>
              </p:nvSpPr>
              <p:spPr>
                <a:xfrm>
                  <a:off x="3145280" y="4062400"/>
                  <a:ext cx="2109641" cy="54897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377" name="Picture 3" descr="C:\Users\admin\Downloads\На сайт\Zapreshchaetsya-2018-001.jpg">
                  <a:extLst>
                    <a:ext uri="{FF2B5EF4-FFF2-40B4-BE49-F238E27FC236}">
                      <a16:creationId xmlns:a16="http://schemas.microsoft.com/office/drawing/2014/main" id="{B05A3CDD-E259-4BE4-AFF2-DBF7826C1A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32" t="19055" r="73859" b="64995"/>
                <a:stretch>
                  <a:fillRect/>
                </a:stretch>
              </p:blipFill>
              <p:spPr bwMode="auto">
                <a:xfrm>
                  <a:off x="3202214" y="4126026"/>
                  <a:ext cx="265407" cy="399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Прямоугольник 111">
                  <a:extLst>
                    <a:ext uri="{FF2B5EF4-FFF2-40B4-BE49-F238E27FC236}">
                      <a16:creationId xmlns:a16="http://schemas.microsoft.com/office/drawing/2014/main" id="{75E81109-3EB8-4A0F-96E2-337EE04D5057}"/>
                    </a:ext>
                  </a:extLst>
                </p:cNvPr>
                <p:cNvSpPr/>
                <p:nvPr/>
              </p:nvSpPr>
              <p:spPr>
                <a:xfrm>
                  <a:off x="3484939" y="4101505"/>
                  <a:ext cx="1609442" cy="353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наличие средств связи</a:t>
                  </a:r>
                </a:p>
              </p:txBody>
            </p:sp>
          </p:grpSp>
          <p:sp>
            <p:nvSpPr>
              <p:cNvPr id="127" name="Стрелка: вниз 126">
                <a:extLst>
                  <a:ext uri="{FF2B5EF4-FFF2-40B4-BE49-F238E27FC236}">
                    <a16:creationId xmlns:a16="http://schemas.microsoft.com/office/drawing/2014/main" id="{78E6E710-2CB0-4543-BAAF-8B6CC2442145}"/>
                  </a:ext>
                </a:extLst>
              </p:cNvPr>
              <p:cNvSpPr/>
              <p:nvPr/>
            </p:nvSpPr>
            <p:spPr>
              <a:xfrm rot="5400000">
                <a:off x="2895996" y="441953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Стрелка: вниз 133">
                <a:extLst>
                  <a:ext uri="{FF2B5EF4-FFF2-40B4-BE49-F238E27FC236}">
                    <a16:creationId xmlns:a16="http://schemas.microsoft.com/office/drawing/2014/main" id="{C540C0B4-A090-4B1D-9F43-088F182506DD}"/>
                  </a:ext>
                </a:extLst>
              </p:cNvPr>
              <p:cNvSpPr/>
              <p:nvPr/>
            </p:nvSpPr>
            <p:spPr>
              <a:xfrm rot="16200000" flipH="1">
                <a:off x="5812007" y="4451601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DD1EB94-DE58-4055-BB07-FF296B108C37}"/>
              </a:ext>
            </a:extLst>
          </p:cNvPr>
          <p:cNvGrpSpPr/>
          <p:nvPr/>
        </p:nvGrpSpPr>
        <p:grpSpPr>
          <a:xfrm>
            <a:off x="2605573" y="5435968"/>
            <a:ext cx="3872628" cy="741064"/>
            <a:chOff x="2605573" y="5435968"/>
            <a:chExt cx="3872628" cy="741064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DFABFD71-BCF6-4558-AA79-329EFCF51105}"/>
                </a:ext>
              </a:extLst>
            </p:cNvPr>
            <p:cNvSpPr/>
            <p:nvPr/>
          </p:nvSpPr>
          <p:spPr>
            <a:xfrm>
              <a:off x="2605573" y="5466663"/>
              <a:ext cx="32992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3B02EC3E-7395-4AE7-B632-61D4694F5041}"/>
                </a:ext>
              </a:extLst>
            </p:cNvPr>
            <p:cNvSpPr/>
            <p:nvPr/>
          </p:nvSpPr>
          <p:spPr>
            <a:xfrm>
              <a:off x="5896308" y="5496093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B12E1063-8DEB-45C7-98F7-198D896642AC}"/>
                </a:ext>
              </a:extLst>
            </p:cNvPr>
            <p:cNvGrpSpPr/>
            <p:nvPr/>
          </p:nvGrpSpPr>
          <p:grpSpPr>
            <a:xfrm>
              <a:off x="2913195" y="5435968"/>
              <a:ext cx="3082168" cy="741064"/>
              <a:chOff x="2913195" y="5435968"/>
              <a:chExt cx="3082168" cy="741064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4AB8636A-A766-4FF8-8990-AC3FEDED11A9}"/>
                  </a:ext>
                </a:extLst>
              </p:cNvPr>
              <p:cNvGrpSpPr/>
              <p:nvPr/>
            </p:nvGrpSpPr>
            <p:grpSpPr>
              <a:xfrm>
                <a:off x="3085129" y="5435968"/>
                <a:ext cx="2724745" cy="741064"/>
                <a:chOff x="3171701" y="4864600"/>
                <a:chExt cx="2105337" cy="577081"/>
              </a:xfrm>
            </p:grpSpPr>
            <p:sp>
              <p:nvSpPr>
                <p:cNvPr id="115" name="Прямоугольник 114">
                  <a:extLst>
                    <a:ext uri="{FF2B5EF4-FFF2-40B4-BE49-F238E27FC236}">
                      <a16:creationId xmlns:a16="http://schemas.microsoft.com/office/drawing/2014/main" id="{E9E33184-102B-4E55-8DE5-A23288FAECB4}"/>
                    </a:ext>
                  </a:extLst>
                </p:cNvPr>
                <p:cNvSpPr/>
                <p:nvPr/>
              </p:nvSpPr>
              <p:spPr>
                <a:xfrm>
                  <a:off x="3171701" y="4864600"/>
                  <a:ext cx="2098975" cy="57708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Прямоугольник 117">
                  <a:extLst>
                    <a:ext uri="{FF2B5EF4-FFF2-40B4-BE49-F238E27FC236}">
                      <a16:creationId xmlns:a16="http://schemas.microsoft.com/office/drawing/2014/main" id="{517FF2E8-F2BE-4B4E-B58F-DC68434AB91D}"/>
                    </a:ext>
                  </a:extLst>
                </p:cNvPr>
                <p:cNvSpPr/>
                <p:nvPr/>
              </p:nvSpPr>
              <p:spPr>
                <a:xfrm>
                  <a:off x="3426773" y="4864601"/>
                  <a:ext cx="1850265" cy="551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cs typeface="Arial" charset="0"/>
                    </a:rPr>
                    <a:t>оказание содействия участникам </a:t>
                  </a:r>
                  <a:r>
                    <a:rPr lang="ru-RU" sz="1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(передача письменных заметок)</a:t>
                  </a:r>
                </a:p>
              </p:txBody>
            </p:sp>
            <p:pic>
              <p:nvPicPr>
                <p:cNvPr id="1028" name="Picture 4" descr="часы векторная Icon PNG , часы клипарт, часы, часы PNG картинки и пнг  рисунок для бесплатной загрузки | Clock clipart, Clock icon, Clock">
                  <a:extLst>
                    <a:ext uri="{FF2B5EF4-FFF2-40B4-BE49-F238E27FC236}">
                      <a16:creationId xmlns:a16="http://schemas.microsoft.com/office/drawing/2014/main" id="{A82B4C56-8469-403C-AEDD-1FF27D80DB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1080" y="4972626"/>
                  <a:ext cx="250250" cy="2604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Стрелка: вниз 128">
                <a:extLst>
                  <a:ext uri="{FF2B5EF4-FFF2-40B4-BE49-F238E27FC236}">
                    <a16:creationId xmlns:a16="http://schemas.microsoft.com/office/drawing/2014/main" id="{5F7F98E3-0C3C-4017-9702-ACF536435D14}"/>
                  </a:ext>
                </a:extLst>
              </p:cNvPr>
              <p:cNvSpPr/>
              <p:nvPr/>
            </p:nvSpPr>
            <p:spPr>
              <a:xfrm rot="5400000">
                <a:off x="2895996" y="563539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Стрелка: вниз 135">
                <a:extLst>
                  <a:ext uri="{FF2B5EF4-FFF2-40B4-BE49-F238E27FC236}">
                    <a16:creationId xmlns:a16="http://schemas.microsoft.com/office/drawing/2014/main" id="{3E80EEDE-4E0B-4059-95FB-5C5EE9B93AF9}"/>
                  </a:ext>
                </a:extLst>
              </p:cNvPr>
              <p:cNvSpPr/>
              <p:nvPr/>
            </p:nvSpPr>
            <p:spPr>
              <a:xfrm rot="16200000" flipH="1">
                <a:off x="5816095" y="5668975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E2855ED-AE12-4EC9-B8BE-5DF257B0AE92}"/>
              </a:ext>
            </a:extLst>
          </p:cNvPr>
          <p:cNvGrpSpPr/>
          <p:nvPr/>
        </p:nvGrpSpPr>
        <p:grpSpPr>
          <a:xfrm>
            <a:off x="2192069" y="1510235"/>
            <a:ext cx="4455569" cy="968190"/>
            <a:chOff x="2192069" y="1510235"/>
            <a:chExt cx="4455569" cy="968190"/>
          </a:xfrm>
        </p:grpSpPr>
        <p:sp>
          <p:nvSpPr>
            <p:cNvPr id="40" name="Стрелка вниз 39">
              <a:extLst>
                <a:ext uri="{FF2B5EF4-FFF2-40B4-BE49-F238E27FC236}">
                  <a16:creationId xmlns:a16="http://schemas.microsoft.com/office/drawing/2014/main" id="{A287517E-7FB8-476E-B129-7F6037FE0BD7}"/>
                </a:ext>
              </a:extLst>
            </p:cNvPr>
            <p:cNvSpPr/>
            <p:nvPr/>
          </p:nvSpPr>
          <p:spPr>
            <a:xfrm>
              <a:off x="3799767" y="2127088"/>
              <a:ext cx="1183751" cy="351337"/>
            </a:xfrm>
            <a:prstGeom prst="downArrow">
              <a:avLst>
                <a:gd name="adj1" fmla="val 64575"/>
                <a:gd name="adj2" fmla="val 79464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них: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A568369-EDDD-4F5F-A282-14C5A2242DD4}"/>
                </a:ext>
              </a:extLst>
            </p:cNvPr>
            <p:cNvGrpSpPr/>
            <p:nvPr/>
          </p:nvGrpSpPr>
          <p:grpSpPr>
            <a:xfrm>
              <a:off x="2192069" y="1510235"/>
              <a:ext cx="4455569" cy="623020"/>
              <a:chOff x="2192069" y="1510235"/>
              <a:chExt cx="4455569" cy="623020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6FB8D520-2D9C-4D1F-A8AC-6E99C9C9C86D}"/>
                  </a:ext>
                </a:extLst>
              </p:cNvPr>
              <p:cNvSpPr/>
              <p:nvPr/>
            </p:nvSpPr>
            <p:spPr>
              <a:xfrm>
                <a:off x="2192069" y="1516786"/>
                <a:ext cx="803752" cy="600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3300" b="1" dirty="0">
                    <a:ln w="10541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latin typeface="Perpetua" panose="020B0604020202020204" pitchFamily="18" charset="0"/>
                    <a:cs typeface="Arial" charset="0"/>
                  </a:rPr>
                  <a:t>11</a:t>
                </a: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CD7929D1-1446-4118-99C4-422DADE36858}"/>
                  </a:ext>
                </a:extLst>
              </p:cNvPr>
              <p:cNvSpPr/>
              <p:nvPr/>
            </p:nvSpPr>
            <p:spPr>
              <a:xfrm>
                <a:off x="5788611" y="1533091"/>
                <a:ext cx="859027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3300" b="1" dirty="0">
                    <a:ln w="10541" cmpd="sng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latin typeface="Perpetua" panose="020B0604020202020204" pitchFamily="18" charset="0"/>
                    <a:cs typeface="Arial" charset="0"/>
                  </a:rPr>
                  <a:t>8</a:t>
                </a:r>
              </a:p>
            </p:txBody>
          </p: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646C02D8-B5CB-439A-92C9-CAC468428899}"/>
                  </a:ext>
                </a:extLst>
              </p:cNvPr>
              <p:cNvGrpSpPr/>
              <p:nvPr/>
            </p:nvGrpSpPr>
            <p:grpSpPr>
              <a:xfrm>
                <a:off x="2792363" y="1510235"/>
                <a:ext cx="3230720" cy="600164"/>
                <a:chOff x="2792363" y="1510235"/>
                <a:chExt cx="3230720" cy="600164"/>
              </a:xfrm>
            </p:grpSpPr>
            <p:grpSp>
              <p:nvGrpSpPr>
                <p:cNvPr id="3" name="Группа 2">
                  <a:extLst>
                    <a:ext uri="{FF2B5EF4-FFF2-40B4-BE49-F238E27FC236}">
                      <a16:creationId xmlns:a16="http://schemas.microsoft.com/office/drawing/2014/main" id="{91599909-85E1-4074-985C-76B2EC23F6C2}"/>
                    </a:ext>
                  </a:extLst>
                </p:cNvPr>
                <p:cNvGrpSpPr/>
                <p:nvPr/>
              </p:nvGrpSpPr>
              <p:grpSpPr>
                <a:xfrm>
                  <a:off x="2954432" y="1510235"/>
                  <a:ext cx="2874425" cy="600164"/>
                  <a:chOff x="3040378" y="1389644"/>
                  <a:chExt cx="2657389" cy="622495"/>
                </a:xfrm>
              </p:grpSpPr>
              <p:sp>
                <p:nvSpPr>
                  <p:cNvPr id="61" name="Овал 60">
                    <a:extLst>
                      <a:ext uri="{FF2B5EF4-FFF2-40B4-BE49-F238E27FC236}">
                        <a16:creationId xmlns:a16="http://schemas.microsoft.com/office/drawing/2014/main" id="{B9B2286D-2476-4000-9280-10FA7260CECD}"/>
                      </a:ext>
                    </a:extLst>
                  </p:cNvPr>
                  <p:cNvSpPr/>
                  <p:nvPr/>
                </p:nvSpPr>
                <p:spPr>
                  <a:xfrm>
                    <a:off x="3040378" y="1389644"/>
                    <a:ext cx="2657389" cy="622495"/>
                  </a:xfrm>
                  <a:prstGeom prst="ellips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sz="1400"/>
                  </a:p>
                </p:txBody>
              </p:sp>
              <p:sp>
                <p:nvSpPr>
                  <p:cNvPr id="67" name="Прямоугольник 66">
                    <a:extLst>
                      <a:ext uri="{FF2B5EF4-FFF2-40B4-BE49-F238E27FC236}">
                        <a16:creationId xmlns:a16="http://schemas.microsoft.com/office/drawing/2014/main" id="{9A37A90C-B9ED-43A3-832D-9FE505BC8BDE}"/>
                      </a:ext>
                    </a:extLst>
                  </p:cNvPr>
                  <p:cNvSpPr/>
                  <p:nvPr/>
                </p:nvSpPr>
                <p:spPr>
                  <a:xfrm>
                    <a:off x="3273737" y="1546377"/>
                    <a:ext cx="219066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ru-RU" sz="1600" b="1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Perpetua" panose="020B0604020202020204" pitchFamily="18" charset="0"/>
                        <a:cs typeface="Arial" charset="0"/>
                      </a:rPr>
                      <a:t>Всего нарушений:</a:t>
                    </a:r>
                  </a:p>
                </p:txBody>
              </p:sp>
            </p:grpSp>
            <p:sp>
              <p:nvSpPr>
                <p:cNvPr id="13" name="Стрелка: вниз 12">
                  <a:extLst>
                    <a:ext uri="{FF2B5EF4-FFF2-40B4-BE49-F238E27FC236}">
                      <a16:creationId xmlns:a16="http://schemas.microsoft.com/office/drawing/2014/main" id="{BD789D4E-7737-446E-9F9F-2E7975DC3D35}"/>
                    </a:ext>
                  </a:extLst>
                </p:cNvPr>
                <p:cNvSpPr/>
                <p:nvPr/>
              </p:nvSpPr>
              <p:spPr>
                <a:xfrm rot="5400000">
                  <a:off x="2775164" y="1743514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Стрелка: вниз 139">
                  <a:extLst>
                    <a:ext uri="{FF2B5EF4-FFF2-40B4-BE49-F238E27FC236}">
                      <a16:creationId xmlns:a16="http://schemas.microsoft.com/office/drawing/2014/main" id="{57F27928-9CBD-4BE4-8F7A-63212F622C0C}"/>
                    </a:ext>
                  </a:extLst>
                </p:cNvPr>
                <p:cNvSpPr/>
                <p:nvPr/>
              </p:nvSpPr>
              <p:spPr>
                <a:xfrm rot="16200000" flipH="1">
                  <a:off x="5843815" y="1708723"/>
                  <a:ext cx="196467" cy="162069"/>
                </a:xfrm>
                <a:prstGeom prst="downArrow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A00A7225-4B24-4283-9053-726A2A7D69AC}"/>
              </a:ext>
            </a:extLst>
          </p:cNvPr>
          <p:cNvSpPr/>
          <p:nvPr/>
        </p:nvSpPr>
        <p:spPr>
          <a:xfrm>
            <a:off x="6765193" y="5205380"/>
            <a:ext cx="204929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замечание – 0</a:t>
            </a:r>
            <a:endParaRPr lang="ru-RU" sz="14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FCF93E-BC9D-429D-9D83-041923FA033F}"/>
              </a:ext>
            </a:extLst>
          </p:cNvPr>
          <p:cNvSpPr/>
          <p:nvPr/>
        </p:nvSpPr>
        <p:spPr>
          <a:xfrm>
            <a:off x="214476" y="2887490"/>
            <a:ext cx="1915262" cy="64633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A1978708-D05E-44DD-8179-70FEF16D9F82}"/>
              </a:ext>
            </a:extLst>
          </p:cNvPr>
          <p:cNvSpPr/>
          <p:nvPr/>
        </p:nvSpPr>
        <p:spPr>
          <a:xfrm>
            <a:off x="6647638" y="2852086"/>
            <a:ext cx="1915262" cy="6420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Составлено протоколов</a:t>
            </a:r>
          </a:p>
        </p:txBody>
      </p:sp>
      <p:sp>
        <p:nvSpPr>
          <p:cNvPr id="145" name="Стрелка: вниз 144">
            <a:extLst>
              <a:ext uri="{FF2B5EF4-FFF2-40B4-BE49-F238E27FC236}">
                <a16:creationId xmlns:a16="http://schemas.microsoft.com/office/drawing/2014/main" id="{092C1B3A-798A-456D-AD81-FB7D03C459B6}"/>
              </a:ext>
            </a:extLst>
          </p:cNvPr>
          <p:cNvSpPr/>
          <p:nvPr/>
        </p:nvSpPr>
        <p:spPr>
          <a:xfrm>
            <a:off x="1023844" y="3527625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6" name="Стрелка: вниз 145">
            <a:extLst>
              <a:ext uri="{FF2B5EF4-FFF2-40B4-BE49-F238E27FC236}">
                <a16:creationId xmlns:a16="http://schemas.microsoft.com/office/drawing/2014/main" id="{6FCFF0D6-EC63-4301-B755-B5D86C198B90}"/>
              </a:ext>
            </a:extLst>
          </p:cNvPr>
          <p:cNvSpPr/>
          <p:nvPr/>
        </p:nvSpPr>
        <p:spPr>
          <a:xfrm>
            <a:off x="7562037" y="3511012"/>
            <a:ext cx="196467" cy="16206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1B1D7EA4-7E3D-4948-85DA-DF5B29AEED4D}"/>
              </a:ext>
            </a:extLst>
          </p:cNvPr>
          <p:cNvSpPr/>
          <p:nvPr/>
        </p:nvSpPr>
        <p:spPr>
          <a:xfrm>
            <a:off x="6757498" y="5681606"/>
            <a:ext cx="206468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 срока давности –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B200A68-53E5-41C3-ACD8-C5A4F74901EF}"/>
              </a:ext>
            </a:extLst>
          </p:cNvPr>
          <p:cNvGrpSpPr/>
          <p:nvPr/>
        </p:nvGrpSpPr>
        <p:grpSpPr>
          <a:xfrm>
            <a:off x="2615637" y="4806943"/>
            <a:ext cx="3836018" cy="565388"/>
            <a:chOff x="2615637" y="4806943"/>
            <a:chExt cx="3836018" cy="565388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0B8E9B8E-13DD-48A1-974F-0F3805C8E889}"/>
                </a:ext>
              </a:extLst>
            </p:cNvPr>
            <p:cNvSpPr/>
            <p:nvPr/>
          </p:nvSpPr>
          <p:spPr>
            <a:xfrm>
              <a:off x="2615637" y="4822332"/>
              <a:ext cx="251825" cy="524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489CAD2-29DF-4FE7-84A6-62556ECF2E07}"/>
                </a:ext>
              </a:extLst>
            </p:cNvPr>
            <p:cNvSpPr/>
            <p:nvPr/>
          </p:nvSpPr>
          <p:spPr>
            <a:xfrm>
              <a:off x="5869762" y="4864500"/>
              <a:ext cx="5818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5</a:t>
              </a: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7ADF1268-C0E4-431D-9530-3C50BE295435}"/>
                </a:ext>
              </a:extLst>
            </p:cNvPr>
            <p:cNvGrpSpPr/>
            <p:nvPr/>
          </p:nvGrpSpPr>
          <p:grpSpPr>
            <a:xfrm>
              <a:off x="2913430" y="4806943"/>
              <a:ext cx="3096931" cy="539480"/>
              <a:chOff x="2913430" y="4806943"/>
              <a:chExt cx="3096931" cy="539480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D99F4D1C-1135-44C3-8934-5F57B4DDE048}"/>
                  </a:ext>
                </a:extLst>
              </p:cNvPr>
              <p:cNvGrpSpPr/>
              <p:nvPr/>
            </p:nvGrpSpPr>
            <p:grpSpPr>
              <a:xfrm>
                <a:off x="3085129" y="4828935"/>
                <a:ext cx="2743728" cy="517488"/>
                <a:chOff x="3198469" y="4082799"/>
                <a:chExt cx="2109641" cy="695262"/>
              </a:xfrm>
            </p:grpSpPr>
            <p:sp>
              <p:nvSpPr>
                <p:cNvPr id="71" name="Прямоугольник 70">
                  <a:extLst>
                    <a:ext uri="{FF2B5EF4-FFF2-40B4-BE49-F238E27FC236}">
                      <a16:creationId xmlns:a16="http://schemas.microsoft.com/office/drawing/2014/main" id="{ADA828DC-741D-46A8-9C96-E2DBA35A1642}"/>
                    </a:ext>
                  </a:extLst>
                </p:cNvPr>
                <p:cNvSpPr/>
                <p:nvPr/>
              </p:nvSpPr>
              <p:spPr>
                <a:xfrm>
                  <a:off x="3198469" y="4082799"/>
                  <a:ext cx="2109641" cy="6952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B5CEAF19-C4A3-403E-B825-28F2561D0912}"/>
                    </a:ext>
                  </a:extLst>
                </p:cNvPr>
                <p:cNvSpPr/>
                <p:nvPr/>
              </p:nvSpPr>
              <p:spPr>
                <a:xfrm>
                  <a:off x="3417548" y="4093326"/>
                  <a:ext cx="1849094" cy="4135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endPara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Стрелка: вниз 127">
                <a:extLst>
                  <a:ext uri="{FF2B5EF4-FFF2-40B4-BE49-F238E27FC236}">
                    <a16:creationId xmlns:a16="http://schemas.microsoft.com/office/drawing/2014/main" id="{5A0C6394-E255-4A83-AED8-7A51FA46FFF6}"/>
                  </a:ext>
                </a:extLst>
              </p:cNvPr>
              <p:cNvSpPr/>
              <p:nvPr/>
            </p:nvSpPr>
            <p:spPr>
              <a:xfrm rot="5400000">
                <a:off x="2896231" y="5016832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Стрелка: вниз 134">
                <a:extLst>
                  <a:ext uri="{FF2B5EF4-FFF2-40B4-BE49-F238E27FC236}">
                    <a16:creationId xmlns:a16="http://schemas.microsoft.com/office/drawing/2014/main" id="{785C7D56-20DF-43C2-8B8E-FD264E776770}"/>
                  </a:ext>
                </a:extLst>
              </p:cNvPr>
              <p:cNvSpPr/>
              <p:nvPr/>
            </p:nvSpPr>
            <p:spPr>
              <a:xfrm rot="16200000" flipH="1">
                <a:off x="5831093" y="5006644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D202A37-B157-4376-818C-731F736A6EE4}"/>
                  </a:ext>
                </a:extLst>
              </p:cNvPr>
              <p:cNvSpPr/>
              <p:nvPr/>
            </p:nvSpPr>
            <p:spPr>
              <a:xfrm>
                <a:off x="3391427" y="4806943"/>
                <a:ext cx="243461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ненадлежащий </a:t>
                </a:r>
              </a:p>
              <a:p>
                <a:pPr algn="ctr"/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контроль за участниками</a:t>
                </a:r>
                <a:endParaRPr lang="ru-RU" sz="1400" dirty="0"/>
              </a:p>
            </p:txBody>
          </p:sp>
          <p:pic>
            <p:nvPicPr>
              <p:cNvPr id="151" name="Рисунок 150">
                <a:extLst>
                  <a:ext uri="{FF2B5EF4-FFF2-40B4-BE49-F238E27FC236}">
                    <a16:creationId xmlns:a16="http://schemas.microsoft.com/office/drawing/2014/main" id="{02F91B0F-B72E-4247-BA9C-81CFE0F9F6BE}"/>
                  </a:ext>
                </a:extLst>
              </p:cNvPr>
              <p:cNvPicPr/>
              <p:nvPr/>
            </p:nvPicPr>
            <p:blipFill rotWithShape="1">
              <a:blip r:embed="rId5"/>
              <a:srcRect l="41435" t="56438" r="49771" b="26074"/>
              <a:stretch/>
            </p:blipFill>
            <p:spPr bwMode="auto">
              <a:xfrm>
                <a:off x="3173760" y="4930779"/>
                <a:ext cx="322165" cy="28556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0C2E4A9-52E6-44AD-9682-70061ECEB5CF}"/>
              </a:ext>
            </a:extLst>
          </p:cNvPr>
          <p:cNvGrpSpPr/>
          <p:nvPr/>
        </p:nvGrpSpPr>
        <p:grpSpPr>
          <a:xfrm>
            <a:off x="2403560" y="3359163"/>
            <a:ext cx="4045669" cy="737436"/>
            <a:chOff x="2403560" y="3359163"/>
            <a:chExt cx="4045669" cy="737436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AAAD9C7D-C1B5-477E-B55A-054502D4A94B}"/>
                </a:ext>
              </a:extLst>
            </p:cNvPr>
            <p:cNvSpPr/>
            <p:nvPr/>
          </p:nvSpPr>
          <p:spPr>
            <a:xfrm>
              <a:off x="2403560" y="3493667"/>
              <a:ext cx="67475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6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C22ED8EE-ABE5-419D-B5C8-AB8E9E9A39A4}"/>
                </a:ext>
              </a:extLst>
            </p:cNvPr>
            <p:cNvSpPr/>
            <p:nvPr/>
          </p:nvSpPr>
          <p:spPr>
            <a:xfrm>
              <a:off x="5882725" y="3482314"/>
              <a:ext cx="566504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700" b="1" dirty="0">
                  <a:ln w="10541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Perpetua" panose="020B0604020202020204" pitchFamily="18" charset="0"/>
                  <a:cs typeface="Arial" charset="0"/>
                </a:rPr>
                <a:t>2</a:t>
              </a: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57464F11-7285-45D2-86BE-7C119726CEF6}"/>
                </a:ext>
              </a:extLst>
            </p:cNvPr>
            <p:cNvGrpSpPr/>
            <p:nvPr/>
          </p:nvGrpSpPr>
          <p:grpSpPr>
            <a:xfrm>
              <a:off x="2923060" y="3359163"/>
              <a:ext cx="3082488" cy="737436"/>
              <a:chOff x="2923060" y="3359163"/>
              <a:chExt cx="3082488" cy="737436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BD129058-E157-40F1-A0B2-D83CC5D91BB7}"/>
                  </a:ext>
                </a:extLst>
              </p:cNvPr>
              <p:cNvGrpSpPr/>
              <p:nvPr/>
            </p:nvGrpSpPr>
            <p:grpSpPr>
              <a:xfrm>
                <a:off x="3117557" y="3359163"/>
                <a:ext cx="2692317" cy="737436"/>
                <a:chOff x="3189335" y="2789603"/>
                <a:chExt cx="2140440" cy="602849"/>
              </a:xfrm>
            </p:grpSpPr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id="{F4CA2B3A-D7C4-42AE-B5ED-FDE3326B6B31}"/>
                    </a:ext>
                  </a:extLst>
                </p:cNvPr>
                <p:cNvSpPr/>
                <p:nvPr/>
              </p:nvSpPr>
              <p:spPr>
                <a:xfrm>
                  <a:off x="3189335" y="2801881"/>
                  <a:ext cx="2140440" cy="59057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125D275E-26F4-4F05-8DC8-C7C8C4C12A72}"/>
                    </a:ext>
                  </a:extLst>
                </p:cNvPr>
                <p:cNvSpPr/>
                <p:nvPr/>
              </p:nvSpPr>
              <p:spPr>
                <a:xfrm>
                  <a:off x="3477300" y="2789605"/>
                  <a:ext cx="1852475" cy="3661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endPara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6" name="Стрелка: вниз 125">
                <a:extLst>
                  <a:ext uri="{FF2B5EF4-FFF2-40B4-BE49-F238E27FC236}">
                    <a16:creationId xmlns:a16="http://schemas.microsoft.com/office/drawing/2014/main" id="{3E599B00-A158-4B36-ABCB-578FB94B3A50}"/>
                  </a:ext>
                </a:extLst>
              </p:cNvPr>
              <p:cNvSpPr/>
              <p:nvPr/>
            </p:nvSpPr>
            <p:spPr>
              <a:xfrm rot="5400000">
                <a:off x="2905861" y="3650459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Стрелка: вниз 132">
                <a:extLst>
                  <a:ext uri="{FF2B5EF4-FFF2-40B4-BE49-F238E27FC236}">
                    <a16:creationId xmlns:a16="http://schemas.microsoft.com/office/drawing/2014/main" id="{1A4698DA-BBD8-484A-AA23-F19C01C167E8}"/>
                  </a:ext>
                </a:extLst>
              </p:cNvPr>
              <p:cNvSpPr/>
              <p:nvPr/>
            </p:nvSpPr>
            <p:spPr>
              <a:xfrm rot="16200000" flipH="1">
                <a:off x="5826280" y="3632843"/>
                <a:ext cx="196467" cy="162069"/>
              </a:xfrm>
              <a:prstGeom prst="down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pic>
            <p:nvPicPr>
              <p:cNvPr id="156" name="Рисунок 155">
                <a:extLst>
                  <a:ext uri="{FF2B5EF4-FFF2-40B4-BE49-F238E27FC236}">
                    <a16:creationId xmlns:a16="http://schemas.microsoft.com/office/drawing/2014/main" id="{70ABE637-4367-4119-A7D0-055A639F16BB}"/>
                  </a:ext>
                </a:extLst>
              </p:cNvPr>
              <p:cNvPicPr/>
              <p:nvPr/>
            </p:nvPicPr>
            <p:blipFill rotWithShape="1">
              <a:blip r:embed="rId5"/>
              <a:srcRect l="41435" t="56438" r="49771" b="26074"/>
              <a:stretch/>
            </p:blipFill>
            <p:spPr bwMode="auto">
              <a:xfrm>
                <a:off x="3160553" y="3484568"/>
                <a:ext cx="322165" cy="28556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03B24E03-D123-4D92-8B3A-027496C82055}"/>
                  </a:ext>
                </a:extLst>
              </p:cNvPr>
              <p:cNvSpPr/>
              <p:nvPr/>
            </p:nvSpPr>
            <p:spPr>
              <a:xfrm>
                <a:off x="3286248" y="3372310"/>
                <a:ext cx="26407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по процедуре проведения </a:t>
                </a:r>
              </a:p>
              <a:p>
                <a:pPr algn="ctr" eaLnBrk="1" hangingPunct="1">
                  <a:defRPr/>
                </a:pPr>
                <a:r>
                  <a:rPr lang="ru-RU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ЕГЭ </a:t>
                </a:r>
                <a:r>
                  <a:rPr lang="ru-RU" sz="1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(нарушение рассадки, </a:t>
                </a:r>
              </a:p>
              <a:p>
                <a:pPr algn="ctr" eaLnBrk="1" hangingPunct="1">
                  <a:defRPr/>
                </a:pPr>
                <a:r>
                  <a:rPr lang="ru-RU" sz="1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erpetua" panose="020B0604020202020204" pitchFamily="18" charset="0"/>
                    <a:cs typeface="Arial" charset="0"/>
                  </a:rPr>
                  <a:t>не проверяет комплектность КИМ)</a:t>
                </a:r>
                <a:endPara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erpetua" panose="020B0604020202020204" pitchFamily="18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532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ЕГЭ 2022">
            <a:extLst>
              <a:ext uri="{FF2B5EF4-FFF2-40B4-BE49-F238E27FC236}">
                <a16:creationId xmlns:a16="http://schemas.microsoft.com/office/drawing/2014/main" id="{BDA76224-F3BA-4ECE-875C-05E47C123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13334" r="36990" b="10151"/>
          <a:stretch/>
        </p:blipFill>
        <p:spPr bwMode="auto">
          <a:xfrm>
            <a:off x="0" y="16020"/>
            <a:ext cx="1115616" cy="8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21FF5217-31B8-4BE1-A4E3-326FC2DE881A}"/>
              </a:ext>
            </a:extLst>
          </p:cNvPr>
          <p:cNvSpPr/>
          <p:nvPr/>
        </p:nvSpPr>
        <p:spPr>
          <a:xfrm>
            <a:off x="681215" y="40920"/>
            <a:ext cx="84331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6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erpetua" panose="020B0604020202020204" pitchFamily="18" charset="0"/>
                <a:cs typeface="Arial" charset="0"/>
              </a:rPr>
              <a:t>Нарушения порядка проведения ГИА в разрезе муниципалитетов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35F7909-62D1-429D-B272-41FE7F0A3115}"/>
              </a:ext>
            </a:extLst>
          </p:cNvPr>
          <p:cNvGraphicFramePr>
            <a:graphicFrameLocks/>
          </p:cNvGraphicFramePr>
          <p:nvPr/>
        </p:nvGraphicFramePr>
        <p:xfrm>
          <a:off x="179512" y="1340768"/>
          <a:ext cx="8883525" cy="4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6708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1865</Words>
  <Application>Microsoft Office PowerPoint</Application>
  <PresentationFormat>Экран (4:3)</PresentationFormat>
  <Paragraphs>301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Microsoft YaHei UI</vt:lpstr>
      <vt:lpstr>Arial</vt:lpstr>
      <vt:lpstr>Calibri</vt:lpstr>
      <vt:lpstr>Cambria</vt:lpstr>
      <vt:lpstr>Microsoft Sans Serif</vt:lpstr>
      <vt:lpstr>Montserrat</vt:lpstr>
      <vt:lpstr>Perpetua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Отсутствие контроля за ходом экзамена со стороны  организаторов в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к проведению основного периода ЕГЭ на территории Республики Тыва в 2019 году с применением новых технологий</dc:title>
  <dc:creator>Чодураа И. Монгуш</dc:creator>
  <cp:lastModifiedBy>Тувобрнадзор</cp:lastModifiedBy>
  <cp:revision>558</cp:revision>
  <cp:lastPrinted>2022-11-08T02:34:38Z</cp:lastPrinted>
  <dcterms:created xsi:type="dcterms:W3CDTF">2019-03-30T05:32:06Z</dcterms:created>
  <dcterms:modified xsi:type="dcterms:W3CDTF">2023-05-04T03:40:58Z</dcterms:modified>
</cp:coreProperties>
</file>