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71" r:id="rId7"/>
    <p:sldId id="272" r:id="rId8"/>
    <p:sldId id="270" r:id="rId9"/>
    <p:sldId id="260" r:id="rId10"/>
    <p:sldId id="261" r:id="rId11"/>
    <p:sldId id="268" r:id="rId12"/>
    <p:sldId id="265" r:id="rId13"/>
    <p:sldId id="266" r:id="rId14"/>
  </p:sldIdLst>
  <p:sldSz cx="9144000" cy="5143500" type="screen16x9"/>
  <p:notesSz cx="6858000" cy="9144000"/>
  <p:embeddedFontLst>
    <p:embeddedFont>
      <p:font typeface="IBM Plex Mono" panose="020B0604020202020204" charset="-52"/>
      <p:regular r:id="rId16"/>
      <p:bold r:id="rId17"/>
      <p:italic r:id="rId18"/>
      <p:boldItalic r:id="rId19"/>
    </p:embeddedFont>
    <p:embeddedFont>
      <p:font typeface="Jost Medium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747775"/>
          </p15:clr>
        </p15:guide>
        <p15:guide id="2" pos="5542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1126">
          <p15:clr>
            <a:srgbClr val="747775"/>
          </p15:clr>
        </p15:guide>
        <p15:guide id="5" pos="3175">
          <p15:clr>
            <a:srgbClr val="747775"/>
          </p15:clr>
        </p15:guide>
        <p15:guide id="6" orient="horz" pos="907">
          <p15:clr>
            <a:srgbClr val="747775"/>
          </p15:clr>
        </p15:guide>
        <p15:guide id="7" orient="horz" pos="716">
          <p15:clr>
            <a:srgbClr val="747775"/>
          </p15:clr>
        </p15:guide>
        <p15:guide id="8" orient="horz" pos="3045">
          <p15:clr>
            <a:srgbClr val="747775"/>
          </p15:clr>
        </p15:guide>
        <p15:guide id="9" orient="horz" pos="20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4" y="106"/>
      </p:cViewPr>
      <p:guideLst>
        <p:guide orient="horz" pos="227"/>
        <p:guide pos="5542"/>
        <p:guide pos="227"/>
        <p:guide orient="horz" pos="1126"/>
        <p:guide pos="3175"/>
        <p:guide orient="horz" pos="907"/>
        <p:guide orient="horz" pos="716"/>
        <p:guide orient="horz" pos="3045"/>
        <p:guide orient="horz" pos="20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7;&#1075;&#1101;\Desktop\&#1060;&#1045;&#1057;&#1058;&#1048;&#1042;&#1040;&#1051;&#1068;%20&#1059;&#1055;&#1056;&#1040;&#1042;&#1051;&#1045;&#1053;&#1063;&#1045;&#1057;&#1050;&#1048;&#1061;%20&#1050;&#1054;&#1052;&#1040;&#1053;&#1044;%2030.04.2025\&#1041;&#1044;%20&#1084;&#1086;&#1083;&#1086;&#1076;&#1099;&#1093;%20&#1091;&#1095;&#1080;&#1090;&#1077;&#1083;&#1077;&#1081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молодых педагогов в 2024-2025 уч.году</a:t>
            </a:r>
            <a:endParaRPr lang="ru-RU"/>
          </a:p>
        </c:rich>
      </c:tx>
      <c:layout>
        <c:manualLayout>
          <c:xMode val="edge"/>
          <c:yMode val="edge"/>
          <c:x val="0.12837722125852857"/>
          <c:y val="0.1180628257275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FFFF"/>
        </a:solidFill>
        <a:ln>
          <a:noFill/>
        </a:ln>
        <a:effectLst/>
        <a:sp3d/>
      </c:spPr>
    </c:sideWall>
    <c:backWall>
      <c:thickness val="0"/>
      <c:spPr>
        <a:solidFill>
          <a:srgbClr val="FFFFFF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'2024-2025'!$A$2</c:f>
              <c:strCache>
                <c:ptCount val="1"/>
                <c:pt idx="0">
                  <c:v>МБОУ СОШ с.Эрзин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'2024-2025'!$B$2:$P$2</c:f>
              <c:numCache>
                <c:formatCode>General</c:formatCode>
                <c:ptCount val="15"/>
                <c:pt idx="0">
                  <c:v>3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D-43AD-8ED2-FCEFB21C5927}"/>
            </c:ext>
          </c:extLst>
        </c:ser>
        <c:ser>
          <c:idx val="1"/>
          <c:order val="1"/>
          <c:tx>
            <c:strRef>
              <c:f>'2024-2025'!$A$3</c:f>
              <c:strCache>
                <c:ptCount val="1"/>
                <c:pt idx="0">
                  <c:v>МБОУ Кызыл-Сылдысская СОШ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'2024-2025'!$B$3:$P$3</c:f>
              <c:numCache>
                <c:formatCode>General</c:formatCode>
                <c:ptCount val="15"/>
                <c:pt idx="0">
                  <c:v>5</c:v>
                </c:pt>
                <c:pt idx="4">
                  <c:v>1</c:v>
                </c:pt>
                <c:pt idx="6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D-43AD-8ED2-FCEFB21C5927}"/>
            </c:ext>
          </c:extLst>
        </c:ser>
        <c:ser>
          <c:idx val="2"/>
          <c:order val="2"/>
          <c:tx>
            <c:strRef>
              <c:f>'2024-2025'!$A$4</c:f>
              <c:strCache>
                <c:ptCount val="1"/>
                <c:pt idx="0">
                  <c:v>МБОУ ОМОШ с.Качык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'2024-2025'!$B$4:$P$4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D-43AD-8ED2-FCEFB21C5927}"/>
            </c:ext>
          </c:extLst>
        </c:ser>
        <c:ser>
          <c:idx val="3"/>
          <c:order val="3"/>
          <c:tx>
            <c:strRef>
              <c:f>'2024-2025'!$A$5</c:f>
              <c:strCache>
                <c:ptCount val="1"/>
                <c:pt idx="0">
                  <c:v>МБОУ СОШ с.Нарын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'2024-2025'!$B$5:$P$5</c:f>
              <c:numCache>
                <c:formatCode>General</c:formatCode>
                <c:ptCount val="15"/>
                <c:pt idx="0">
                  <c:v>9</c:v>
                </c:pt>
                <c:pt idx="2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6D-43AD-8ED2-FCEFB21C5927}"/>
            </c:ext>
          </c:extLst>
        </c:ser>
        <c:ser>
          <c:idx val="4"/>
          <c:order val="4"/>
          <c:tx>
            <c:strRef>
              <c:f>'2024-2025'!$A$6</c:f>
              <c:strCache>
                <c:ptCount val="1"/>
                <c:pt idx="0">
                  <c:v>МБОУ СОШ с.Бай-Даг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'2024-2025'!$B$6:$P$6</c:f>
              <c:numCache>
                <c:formatCode>General</c:formatCode>
                <c:ptCount val="15"/>
                <c:pt idx="0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6D-43AD-8ED2-FCEFB21C5927}"/>
            </c:ext>
          </c:extLst>
        </c:ser>
        <c:ser>
          <c:idx val="5"/>
          <c:order val="5"/>
          <c:tx>
            <c:strRef>
              <c:f>'2024-2025'!$A$7</c:f>
              <c:strCache>
                <c:ptCount val="1"/>
                <c:pt idx="0">
                  <c:v>МБОУ СОШ с.Морен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'2024-2025'!$B$1:$P$1</c:f>
              <c:strCache>
                <c:ptCount val="15"/>
                <c:pt idx="0">
                  <c:v>кол-во учителей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англ.яз</c:v>
                </c:pt>
                <c:pt idx="4">
                  <c:v>история, общ-во</c:v>
                </c:pt>
                <c:pt idx="5">
                  <c:v>информатика</c:v>
                </c:pt>
                <c:pt idx="6">
                  <c:v>матем</c:v>
                </c:pt>
                <c:pt idx="7">
                  <c:v>нач. классы</c:v>
                </c:pt>
                <c:pt idx="8">
                  <c:v>ОБЗР</c:v>
                </c:pt>
                <c:pt idx="9">
                  <c:v>родной язык</c:v>
                </c:pt>
                <c:pt idx="10">
                  <c:v>русский яз</c:v>
                </c:pt>
                <c:pt idx="11">
                  <c:v>технология</c:v>
                </c:pt>
                <c:pt idx="12">
                  <c:v>физика, информатика</c:v>
                </c:pt>
                <c:pt idx="13">
                  <c:v>физ-ра</c:v>
                </c:pt>
                <c:pt idx="14">
                  <c:v>химия</c:v>
                </c:pt>
              </c:strCache>
            </c:strRef>
          </c:cat>
          <c:val>
            <c:numRef>
              <c:f>'2024-2025'!$B$7:$P$7</c:f>
              <c:numCache>
                <c:formatCode>General</c:formatCode>
                <c:ptCount val="15"/>
                <c:pt idx="0">
                  <c:v>2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6D-43AD-8ED2-FCEFB21C5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972664"/>
        <c:axId val="447971680"/>
        <c:axId val="0"/>
      </c:bar3DChart>
      <c:catAx>
        <c:axId val="44797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971680"/>
        <c:crosses val="autoZero"/>
        <c:auto val="1"/>
        <c:lblAlgn val="ctr"/>
        <c:lblOffset val="100"/>
        <c:noMultiLvlLbl val="0"/>
      </c:catAx>
      <c:valAx>
        <c:axId val="44797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97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tx1"/>
                </a:solidFill>
              </a:rPr>
              <a:t>Результаты участия в профессиональных конкурсах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'2024-2025'!$A$2</c:f>
              <c:strCache>
                <c:ptCount val="1"/>
                <c:pt idx="0">
                  <c:v>МБОУ СОШ с.Эрзин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'2024-2025'!$B$2:$I$2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2-4FE3-B492-F10DD2738B89}"/>
            </c:ext>
          </c:extLst>
        </c:ser>
        <c:ser>
          <c:idx val="1"/>
          <c:order val="1"/>
          <c:tx>
            <c:strRef>
              <c:f>'2024-2025'!$A$3</c:f>
              <c:strCache>
                <c:ptCount val="1"/>
                <c:pt idx="0">
                  <c:v>МБОУ Кызыл-Сылдысская СОШ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'2024-2025'!$B$3:$I$3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2-4FE3-B492-F10DD2738B89}"/>
            </c:ext>
          </c:extLst>
        </c:ser>
        <c:ser>
          <c:idx val="2"/>
          <c:order val="2"/>
          <c:tx>
            <c:strRef>
              <c:f>'2024-2025'!$A$4</c:f>
              <c:strCache>
                <c:ptCount val="1"/>
                <c:pt idx="0">
                  <c:v>МБОУ ОМОШ с.Качык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'2024-2025'!$B$4:$I$4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72-4FE3-B492-F10DD2738B89}"/>
            </c:ext>
          </c:extLst>
        </c:ser>
        <c:ser>
          <c:idx val="3"/>
          <c:order val="3"/>
          <c:tx>
            <c:strRef>
              <c:f>'2024-2025'!$A$5</c:f>
              <c:strCache>
                <c:ptCount val="1"/>
                <c:pt idx="0">
                  <c:v>МБОУ СОШ с.Нарын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'2024-2025'!$B$5:$I$5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72-4FE3-B492-F10DD2738B89}"/>
            </c:ext>
          </c:extLst>
        </c:ser>
        <c:ser>
          <c:idx val="4"/>
          <c:order val="4"/>
          <c:tx>
            <c:strRef>
              <c:f>'2024-2025'!$A$6</c:f>
              <c:strCache>
                <c:ptCount val="1"/>
                <c:pt idx="0">
                  <c:v>МБОУ СОШ с.Бай-Даг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'2024-2025'!$B$6:$I$6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2-4FE3-B492-F10DD2738B89}"/>
            </c:ext>
          </c:extLst>
        </c:ser>
        <c:ser>
          <c:idx val="5"/>
          <c:order val="5"/>
          <c:tx>
            <c:strRef>
              <c:f>'2024-2025'!$A$7</c:f>
              <c:strCache>
                <c:ptCount val="1"/>
                <c:pt idx="0">
                  <c:v>МБОУ СОШ с.Морен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'2024-2025'!$B$1:$I$1</c:f>
              <c:strCache>
                <c:ptCount val="8"/>
                <c:pt idx="0">
                  <c:v>кол-во учителей 2023-2024 гг</c:v>
                </c:pt>
                <c:pt idx="1">
                  <c:v>кол-во учителей 2023-2024 гг</c:v>
                </c:pt>
                <c:pt idx="2">
                  <c:v>кол-во учителей 2024-2025 гг</c:v>
                </c:pt>
                <c:pt idx="3">
                  <c:v>победители муниц.этапа 2022-2023 гг</c:v>
                </c:pt>
                <c:pt idx="4">
                  <c:v>победители муниц.этапа 2023-2024 гг</c:v>
                </c:pt>
                <c:pt idx="5">
                  <c:v>победители муниц.этапа 2024-2025 гг</c:v>
                </c:pt>
                <c:pt idx="6">
                  <c:v>победители респ.этапа 2023-2024 гг</c:v>
                </c:pt>
                <c:pt idx="7">
                  <c:v>номинанты  респ.этапа 2024-2025 гг</c:v>
                </c:pt>
              </c:strCache>
            </c:strRef>
          </c:cat>
          <c:val>
            <c:numRef>
              <c:f>'2024-2025'!$B$7:$I$7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72-4FE3-B492-F10DD2738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922560"/>
        <c:axId val="446926168"/>
        <c:axId val="0"/>
      </c:bar3DChart>
      <c:catAx>
        <c:axId val="4469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26168"/>
        <c:crosses val="autoZero"/>
        <c:auto val="1"/>
        <c:lblAlgn val="ctr"/>
        <c:lblOffset val="100"/>
        <c:noMultiLvlLbl val="0"/>
      </c:catAx>
      <c:valAx>
        <c:axId val="44692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91bc2e4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491bc2e4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47771da1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47771da1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d0adf2ef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d0adf2ef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d0adf2e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d0adf2ef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ce58323a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ce58323a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e58323a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e58323a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d0adf2ef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d0adf2ef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ce58323a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3ce58323a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ce58323a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ce58323a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00550" y="2199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ost Medium"/>
              <a:buNone/>
              <a:defRPr sz="4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 Medium"/>
              <a:buNone/>
              <a:defRPr sz="2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550" y="21990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Jost Medium"/>
              <a:buChar char="●"/>
              <a:defRPr sz="12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○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■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●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○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■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●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○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Jost Medium"/>
              <a:buChar char="■"/>
              <a:defRPr sz="1000">
                <a:solidFill>
                  <a:schemeClr val="lt2"/>
                </a:solidFill>
                <a:latin typeface="Jost Medium"/>
                <a:ea typeface="Jost Medium"/>
                <a:cs typeface="Jost Medium"/>
                <a:sym typeface="Jos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ienceforum.ru/2019/article/2018015209" TargetMode="External"/><Relationship Id="rId4" Type="http://schemas.openxmlformats.org/officeDocument/2006/relationships/hyperlink" Target="https://infourok.ru/statya-na-temu-problemy-sovremennogo-pedagoga-748594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dsov.ru/files/metod-bibl/18/5309.pdf" TargetMode="External"/><Relationship Id="rId5" Type="http://schemas.openxmlformats.org/officeDocument/2006/relationships/hyperlink" Target="http://&#1089;&#1090;&#1088;&#1072;&#1090;&#1077;&#1075;&#1080;&#1103;40.&#1088;&#1092;/strategy/strategydocs/distant/%D0%9C%D0%B5%D1%82%D0%BE%D0%B4%D0%B8%D1%87%D0%B5%D1%81%D0%BA%D0%B8%D0%B5%20%D1%80%D0%B5%D0%BA%D0%BE%D0%BC%D0%B5%D0%BD%D0%B4%D0%B0%D1%86%D0%B8%D0%B8%20%D0%BF%D0%BE%20%D1%80%D0%B0%D0%B1%D0%BE%D1%82%D0%B5%20%D1%81%20%D0%BC%D0%BE%D0%BB%D0%BE%D0%B4%D1%8B%D0%BC%D0%B8%20%D0%BF%D0%B5%D0%B4%D0%B0%D0%B3%D0%BE%D0%B3%D0%B0%D0%BC%D0%B8%202022.pdf" TargetMode="External"/><Relationship Id="rId4" Type="http://schemas.openxmlformats.org/officeDocument/2006/relationships/hyperlink" Target="https://moluch.ru/conf/ped/archive/489/1793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054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4"/>
          <p:cNvSpPr txBox="1"/>
          <p:nvPr/>
        </p:nvSpPr>
        <p:spPr>
          <a:xfrm>
            <a:off x="119367" y="353125"/>
            <a:ext cx="731271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Фестиваль эффективных управленческих практик в области развития муниципального сегментта РС НМС</a:t>
            </a:r>
            <a:endParaRPr sz="1000" b="1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591465" y="1849310"/>
            <a:ext cx="4341483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Эффективные практики адресного сопровождения  молодых педагогов.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Нетрадиционные, интерактивные методы работы с молодыми педагогами.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ММС УО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Эрзинского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кожууна</a:t>
            </a:r>
            <a:endParaRPr sz="1800" i="1" dirty="0">
              <a:solidFill>
                <a:srgbClr val="C00000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  <p:cxnSp>
        <p:nvCxnSpPr>
          <p:cNvPr id="100" name="Google Shape;100;p24"/>
          <p:cNvCxnSpPr/>
          <p:nvPr/>
        </p:nvCxnSpPr>
        <p:spPr>
          <a:xfrm>
            <a:off x="288000" y="4108295"/>
            <a:ext cx="855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2" descr="лого тир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835" y="196578"/>
            <a:ext cx="1320036" cy="12265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642" y="1650663"/>
            <a:ext cx="2663747" cy="2865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t="12490" b="12490"/>
          <a:stretch/>
        </p:blipFill>
        <p:spPr>
          <a:xfrm>
            <a:off x="4610550" y="2571750"/>
            <a:ext cx="4457876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 t="1085" b="1095"/>
          <a:stretch/>
        </p:blipFill>
        <p:spPr>
          <a:xfrm>
            <a:off x="4610550" y="120950"/>
            <a:ext cx="4457876" cy="24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69" y="-63476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360000" y="360000"/>
            <a:ext cx="162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Участники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66874" y="937374"/>
            <a:ext cx="26426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Участники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реализации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практики</a:t>
            </a:r>
            <a:endParaRPr sz="2000" dirty="0">
              <a:solidFill>
                <a:schemeClr val="lt2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2" y="120950"/>
            <a:ext cx="7017684" cy="48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/>
        </p:nvSpPr>
        <p:spPr>
          <a:xfrm>
            <a:off x="5501550" y="1193847"/>
            <a:ext cx="26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линное </a:t>
            </a:r>
            <a:r>
              <a:rPr lang="ru" dirty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название пункта</a:t>
            </a:r>
            <a:endParaRPr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5040000" y="1224597"/>
            <a:ext cx="153900" cy="153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5501550" y="1693025"/>
            <a:ext cx="26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Длинное название пункта</a:t>
            </a:r>
            <a:endParaRPr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5040000" y="1723772"/>
            <a:ext cx="153900" cy="153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5501550" y="2176813"/>
            <a:ext cx="26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Длинное название пункта</a:t>
            </a:r>
            <a:endParaRPr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5040000" y="2207560"/>
            <a:ext cx="153900" cy="153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360000" y="4680000"/>
            <a:ext cx="36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11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125" name="Google Shape;125;p26"/>
          <p:cNvCxnSpPr/>
          <p:nvPr/>
        </p:nvCxnSpPr>
        <p:spPr>
          <a:xfrm>
            <a:off x="5040000" y="4570650"/>
            <a:ext cx="380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6"/>
          <p:cNvSpPr txBox="1"/>
          <p:nvPr/>
        </p:nvSpPr>
        <p:spPr>
          <a:xfrm>
            <a:off x="5040000" y="4680000"/>
            <a:ext cx="1200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КОММЕНТАРИЙ</a:t>
            </a:r>
            <a:endParaRPr sz="100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5501550" y="2640350"/>
            <a:ext cx="26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Длинное название пункта</a:t>
            </a:r>
            <a:endParaRPr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5040000" y="2671097"/>
            <a:ext cx="153900" cy="153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5501550" y="3124138"/>
            <a:ext cx="26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Длинное название пункта</a:t>
            </a:r>
            <a:endParaRPr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5040000" y="3154885"/>
            <a:ext cx="153900" cy="153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 Medium"/>
              <a:ea typeface="Jost Medium"/>
              <a:cs typeface="Jost Medium"/>
              <a:sym typeface="Jost Medium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-228143" y="1969445"/>
            <a:ext cx="22365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00" dirty="0" smtClean="0">
                <a:solidFill>
                  <a:srgbClr val="4370B7"/>
                </a:solidFill>
              </a:rPr>
              <a:t>Управление </a:t>
            </a:r>
          </a:p>
          <a:p>
            <a:pPr algn="ctr"/>
            <a:r>
              <a:rPr lang="ru-RU" sz="1800" dirty="0" smtClean="0">
                <a:solidFill>
                  <a:srgbClr val="4370B7"/>
                </a:solidFill>
              </a:rPr>
              <a:t>реализацией </a:t>
            </a:r>
          </a:p>
          <a:p>
            <a:pPr algn="ctr"/>
            <a:r>
              <a:rPr lang="ru-RU" sz="1800" dirty="0" smtClean="0">
                <a:solidFill>
                  <a:srgbClr val="4370B7"/>
                </a:solidFill>
              </a:rPr>
              <a:t>практики</a:t>
            </a:r>
          </a:p>
          <a:p>
            <a:pPr algn="ctr"/>
            <a:endParaRPr lang="ru-RU" sz="1800" dirty="0">
              <a:solidFill>
                <a:srgbClr val="55595D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21114" b="8281"/>
          <a:stretch/>
        </p:blipFill>
        <p:spPr bwMode="auto">
          <a:xfrm>
            <a:off x="1828432" y="397034"/>
            <a:ext cx="7084897" cy="43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60000" y="360000"/>
            <a:ext cx="162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Трансляция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74872" y="774094"/>
            <a:ext cx="8969131" cy="436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Механизмы масштабирования/трансляции результатов практики:</a:t>
            </a:r>
          </a:p>
          <a:p>
            <a:r>
              <a:rPr lang="ru-RU" dirty="0" smtClean="0"/>
              <a:t>- печатные </a:t>
            </a:r>
            <a:r>
              <a:rPr lang="ru-RU" dirty="0"/>
              <a:t>способы распространения ПО (публикации в </a:t>
            </a:r>
            <a:r>
              <a:rPr lang="ru-RU" dirty="0" smtClean="0"/>
              <a:t>газете «Эрзин», школьных газетах</a:t>
            </a:r>
            <a:endParaRPr lang="ru-RU" dirty="0"/>
          </a:p>
          <a:p>
            <a:r>
              <a:rPr lang="ru-RU" dirty="0"/>
              <a:t>брошюры и т.п.),</a:t>
            </a:r>
          </a:p>
          <a:p>
            <a:r>
              <a:rPr lang="ru-RU" dirty="0" smtClean="0"/>
              <a:t>- информационная </a:t>
            </a:r>
            <a:r>
              <a:rPr lang="ru-RU" dirty="0"/>
              <a:t>выставка,</a:t>
            </a:r>
          </a:p>
          <a:p>
            <a:r>
              <a:rPr lang="ru-RU" dirty="0" smtClean="0"/>
              <a:t>-оформленный </a:t>
            </a:r>
            <a:r>
              <a:rPr lang="ru-RU" dirty="0"/>
              <a:t>доклад, </a:t>
            </a:r>
          </a:p>
          <a:p>
            <a:r>
              <a:rPr lang="ru-RU" dirty="0" smtClean="0"/>
              <a:t>-оформленное </a:t>
            </a:r>
            <a:r>
              <a:rPr lang="ru-RU" dirty="0"/>
              <a:t>выступление на заседании методического объединения,</a:t>
            </a:r>
          </a:p>
          <a:p>
            <a:r>
              <a:rPr lang="ru-RU" dirty="0" smtClean="0"/>
              <a:t>-разработка </a:t>
            </a:r>
            <a:r>
              <a:rPr lang="ru-RU" dirty="0"/>
              <a:t>авторских спецкурсов  (мастер-классов),</a:t>
            </a:r>
          </a:p>
          <a:p>
            <a:r>
              <a:rPr lang="ru-RU" dirty="0" smtClean="0"/>
              <a:t>-авторский </a:t>
            </a:r>
            <a:r>
              <a:rPr lang="ru-RU" dirty="0"/>
              <a:t>сайт,</a:t>
            </a:r>
          </a:p>
          <a:p>
            <a:r>
              <a:rPr lang="ru-RU" dirty="0" smtClean="0"/>
              <a:t>-блог</a:t>
            </a:r>
            <a:r>
              <a:rPr lang="ru-RU" dirty="0"/>
              <a:t>,</a:t>
            </a:r>
          </a:p>
          <a:p>
            <a:r>
              <a:rPr lang="ru-RU" dirty="0" smtClean="0"/>
              <a:t>-брошюры</a:t>
            </a:r>
            <a:r>
              <a:rPr lang="ru-RU" dirty="0"/>
              <a:t>,</a:t>
            </a:r>
          </a:p>
          <a:p>
            <a:r>
              <a:rPr lang="ru-RU" dirty="0" smtClean="0"/>
              <a:t>-плакаты</a:t>
            </a:r>
            <a:r>
              <a:rPr lang="ru-RU" dirty="0"/>
              <a:t>  с методической направленностью,</a:t>
            </a:r>
          </a:p>
          <a:p>
            <a:r>
              <a:rPr lang="ru-RU" dirty="0"/>
              <a:t>-</a:t>
            </a:r>
            <a:r>
              <a:rPr lang="ru-RU" dirty="0" smtClean="0"/>
              <a:t>видеоматериалы</a:t>
            </a:r>
            <a:r>
              <a:rPr lang="ru-RU" dirty="0"/>
              <a:t>  (фильм  методической направленности),</a:t>
            </a:r>
          </a:p>
          <a:p>
            <a:r>
              <a:rPr lang="ru-RU" dirty="0" smtClean="0"/>
              <a:t>-пакет </a:t>
            </a:r>
            <a:r>
              <a:rPr lang="ru-RU" dirty="0"/>
              <a:t>документов (методические рекомендации),</a:t>
            </a:r>
          </a:p>
          <a:p>
            <a:r>
              <a:rPr lang="ru-RU" dirty="0" smtClean="0"/>
              <a:t>-выставка </a:t>
            </a:r>
            <a:r>
              <a:rPr lang="ru-RU" dirty="0"/>
              <a:t>(виртуальная  или реальная),</a:t>
            </a:r>
          </a:p>
          <a:p>
            <a:r>
              <a:rPr lang="ru-RU" dirty="0" smtClean="0"/>
              <a:t>-методическое </a:t>
            </a:r>
            <a:r>
              <a:rPr lang="ru-RU" dirty="0"/>
              <a:t>пособие,</a:t>
            </a:r>
          </a:p>
          <a:p>
            <a:r>
              <a:rPr lang="ru-RU" dirty="0" smtClean="0"/>
              <a:t>-сборник </a:t>
            </a:r>
            <a:r>
              <a:rPr lang="ru-RU" dirty="0"/>
              <a:t>методических материалов,</a:t>
            </a:r>
          </a:p>
          <a:p>
            <a:r>
              <a:rPr lang="ru-RU" dirty="0" smtClean="0"/>
              <a:t>-программа</a:t>
            </a:r>
            <a:endParaRPr lang="ru-RU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 smtClean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60000" y="4680000"/>
            <a:ext cx="36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10</a:t>
            </a:r>
            <a:endParaRPr sz="100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201" name="Google Shape;201;p33"/>
          <p:cNvCxnSpPr/>
          <p:nvPr/>
        </p:nvCxnSpPr>
        <p:spPr>
          <a:xfrm>
            <a:off x="288000" y="4570650"/>
            <a:ext cx="855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359999" y="359999"/>
            <a:ext cx="39284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Т</a:t>
            </a:r>
            <a:r>
              <a:rPr lang="ru-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р</a:t>
            </a: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оль изучения иностранного языка- эффективная форма профессиональной адаптации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216" name="Google Shape;216;p34"/>
          <p:cNvCxnSpPr/>
          <p:nvPr/>
        </p:nvCxnSpPr>
        <p:spPr>
          <a:xfrm>
            <a:off x="288000" y="4570650"/>
            <a:ext cx="855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329" y="766998"/>
            <a:ext cx="6098270" cy="3430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1" y="-156303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360000" y="360000"/>
            <a:ext cx="162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288000" y="865866"/>
            <a:ext cx="8446169" cy="45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Актуальность практики: </a:t>
            </a:r>
          </a:p>
          <a:p>
            <a:pPr algn="just"/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диктует новые требования к уровню и содержанию подготовки молодых специалистов, занятых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современного образования.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общая логика развития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касается всех видов труда – от самого простого физического, до сложного умственного. Проявляются совершенно новые тенденции, о которых ранее даже не упоминали. От понимания этой ситуации обществом в целом и, особенно, специалистами, работающими в сфере образования, зависит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продвижения нашей страны к развитию и процветанию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перед профессиональным образованием стоят сложные задачи – не только подготовка грамотного специалиста, но и формирование профессионально-компетентного,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конкурентоспособного специалиста,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готов к профессиональной мобильности в условиях информатизации общества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социально-экономическими изменениями в мире в современном обществе возникает потребность в активных, деятельных людях, которые могли бы быстро приспосабливаться к меняющимся трудовым условиям, выполнять работу с оптимальными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способных к самообразованию, самовоспитанию, саморазвитию.</a:t>
            </a:r>
          </a:p>
          <a:p>
            <a:pPr algn="just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2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360000" y="4680000"/>
            <a:ext cx="36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1</a:t>
            </a:r>
            <a:endParaRPr sz="100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110" name="Google Shape;110;p25"/>
          <p:cNvCxnSpPr/>
          <p:nvPr/>
        </p:nvCxnSpPr>
        <p:spPr>
          <a:xfrm>
            <a:off x="288000" y="4570650"/>
            <a:ext cx="855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65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/>
          <p:nvPr/>
        </p:nvSpPr>
        <p:spPr>
          <a:xfrm>
            <a:off x="139356" y="1235635"/>
            <a:ext cx="42110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Определяющим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развития и модернизации образовательной 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образовательных организаций  квалифицированными  кадрами.  В  связи  с  этим актуализируется  проблема специалистов, молодых, активных и компетентных педагогов, которые смогут реализовать федеральные государственные образовательные стандарты и соответствовать профессиональному стандарту педагога. От того, насколько хорошо педагоги сумеют адаптироваться к своей профессиональной деятельности и условиям жизни, зависит качество образования. 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4572001" y="503117"/>
            <a:ext cx="4559834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проблемы:</a:t>
            </a:r>
          </a:p>
          <a:p>
            <a:r>
              <a:rPr lang="ru-RU" sz="1200" b="1" dirty="0" smtClean="0"/>
              <a:t>-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обновления профессиональных навыков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условиях внедрения цифровых технологий. Это увеличивает нагрузку и требует дополнительных временных ресурсов для повышения квалификации.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материального стимулирования труда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Диспропорция между объёмом профессиональных обязанностей и размером заработной платы приводит к перегрузке педагогов.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-Наполняемость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и сложность регулировать дисциплину обучающихся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больших классах педагогу сложно найти индивидуальный подход к каждому ученику и проверить уровень знаний.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педагогов и родителей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Зачастую родители видят в своём ребёнке прилежного, умного, развитого ученика, однако оценки говорят о другом. Это может приводить к конфликтам между родителями и педагогами.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-Конкурентоспособность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профессии на рынке труда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Молодёжь не испытывает особого желания поступать в педагогические вузы и работать в школе. </a:t>
            </a:r>
          </a:p>
          <a:p>
            <a:pPr lvl="0"/>
            <a:endParaRPr dirty="0">
              <a:solidFill>
                <a:schemeClr val="lt2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360000" y="4680000"/>
            <a:ext cx="367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2</a:t>
            </a:r>
            <a:endParaRPr sz="100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125" name="Google Shape;125;p26"/>
          <p:cNvCxnSpPr/>
          <p:nvPr/>
        </p:nvCxnSpPr>
        <p:spPr>
          <a:xfrm>
            <a:off x="5040000" y="4570650"/>
            <a:ext cx="380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6"/>
          <p:cNvSpPr txBox="1"/>
          <p:nvPr/>
        </p:nvSpPr>
        <p:spPr>
          <a:xfrm>
            <a:off x="5040000" y="4680000"/>
            <a:ext cx="1200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КОММЕНТАРИЙ</a:t>
            </a:r>
            <a:endParaRPr sz="100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233757" y="362823"/>
            <a:ext cx="412167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dirty="0" smtClean="0">
                <a:solidFill>
                  <a:srgbClr val="4370B7"/>
                </a:solidFill>
              </a:rPr>
              <a:t>Проблемное поле реализации практики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26" y="-78475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360000" y="360000"/>
            <a:ext cx="162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Целевые установки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142" name="Google Shape;142;p27"/>
          <p:cNvCxnSpPr/>
          <p:nvPr/>
        </p:nvCxnSpPr>
        <p:spPr>
          <a:xfrm>
            <a:off x="5040000" y="4570650"/>
            <a:ext cx="3801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7"/>
          <p:cNvSpPr txBox="1"/>
          <p:nvPr/>
        </p:nvSpPr>
        <p:spPr>
          <a:xfrm>
            <a:off x="5040000" y="4680000"/>
            <a:ext cx="1200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КОММЕНТАРИЙ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72189" y="1052444"/>
            <a:ext cx="4530949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профессиональной адаптации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молодых педагогов в педагогическом коллективе.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молодых учителей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непрерывном самообразовании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индивидуального стиля педагогической деятельности молодых педагогов.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молодых учителей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педагогической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закрепить их в профессии и в образовательной организации.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молодых педагогов к участию в профессиональных конкурсах, интеллектуальных и деловых играх, олимпиадах, конференциях.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dirty="0">
              <a:solidFill>
                <a:srgbClr val="FF0000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FF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endParaRPr sz="1200" dirty="0">
              <a:solidFill>
                <a:srgbClr val="FF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360000" y="692346"/>
            <a:ext cx="3633900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Цель</a:t>
            </a:r>
            <a:endParaRPr sz="2600" dirty="0">
              <a:solidFill>
                <a:srgbClr val="C00000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  <p:sp>
        <p:nvSpPr>
          <p:cNvPr id="12" name="Google Shape;145;p27"/>
          <p:cNvSpPr txBox="1"/>
          <p:nvPr/>
        </p:nvSpPr>
        <p:spPr>
          <a:xfrm>
            <a:off x="4397226" y="76781"/>
            <a:ext cx="4924926" cy="493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Задачи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профессиональной среде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Нужно помочь молодым педагогам освоиться в новом коллективе и понять особенности функционирования образовательной организации.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навыков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Включает обучение методическим приёмам, работу с педагогической документацией, организацию развивающих занятий и мероприятий.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Менторство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наставничество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Опытные педагоги могут играть ключевую роль, поддерживая и направляя молодых специалистов.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профессионального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Регулярная оценка результатов работы позволяет выявить сильные и слабые стороны педагога, определить направления для дальнейшего развития.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непрерывном самообразовании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Содействие непрерывному повышению квалификации.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для профессиональной коммуникации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постепенного вовлечения молодых специалистов во все сферы жизни образовательной организации.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Помощь в преодолении профессиональных трудностей и стресса.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индивидуального стиля творческой деятельности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Вооружение начинающего педагога конкретными знаниями и умениями применять теорию на практике.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Профилактика профессионального выгорания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C00000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65563"/>
            <a:ext cx="8335925" cy="501042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2917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35860"/>
              </p:ext>
            </p:extLst>
          </p:nvPr>
        </p:nvGraphicFramePr>
        <p:xfrm>
          <a:off x="226828" y="44354"/>
          <a:ext cx="8619460" cy="50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1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40024"/>
              </p:ext>
            </p:extLst>
          </p:nvPr>
        </p:nvGraphicFramePr>
        <p:xfrm>
          <a:off x="517451" y="85061"/>
          <a:ext cx="7955007" cy="50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86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37" y="58830"/>
            <a:ext cx="8902996" cy="53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l="7257" r="7265"/>
          <a:stretch/>
        </p:blipFill>
        <p:spPr>
          <a:xfrm>
            <a:off x="3384775" y="46025"/>
            <a:ext cx="5759227" cy="50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360000" y="360000"/>
            <a:ext cx="1626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lt2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Ресурсы</a:t>
            </a:r>
            <a:endParaRPr sz="1000" dirty="0">
              <a:solidFill>
                <a:schemeClr val="l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142041" y="195309"/>
            <a:ext cx="4651900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800" dirty="0" smtClean="0">
                <a:solidFill>
                  <a:srgbClr val="4370B7"/>
                </a:solidFill>
              </a:rPr>
              <a:t>Ресурсы реализации практики</a:t>
            </a: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стол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открытых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 (мастер-классы) 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педагогическая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(технология сотрудничества)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 (кейс-метод)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педагогической литературы</a:t>
            </a:r>
          </a:p>
          <a:p>
            <a:pPr marL="457200" indent="-457200">
              <a:buFontTx/>
              <a:buChar char="-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(технология открытого пространства)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(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(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-настройка)</a:t>
            </a: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rgbClr val="4370B7"/>
              </a:solidFill>
            </a:endParaRPr>
          </a:p>
          <a:p>
            <a:endParaRPr lang="ru-RU" sz="2800" dirty="0">
              <a:solidFill>
                <a:srgbClr val="55595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510" y="195309"/>
            <a:ext cx="4450672" cy="4903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Т—Ж. Темная">
  <a:themeElements>
    <a:clrScheme name="Simple Dark">
      <a:dk1>
        <a:srgbClr val="000000"/>
      </a:dk1>
      <a:lt1>
        <a:srgbClr val="C1EDFF"/>
      </a:lt1>
      <a:dk2>
        <a:srgbClr val="FFF5C2"/>
      </a:dk2>
      <a:lt2>
        <a:srgbClr val="000000"/>
      </a:lt2>
      <a:accent1>
        <a:srgbClr val="F0ECE5"/>
      </a:accent1>
      <a:accent2>
        <a:srgbClr val="A9EDC9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444</Words>
  <Application>Microsoft Office PowerPoint</Application>
  <PresentationFormat>Экран (16:9)</PresentationFormat>
  <Paragraphs>94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IBM Plex Mono</vt:lpstr>
      <vt:lpstr>Jost Medium</vt:lpstr>
      <vt:lpstr>Arial</vt:lpstr>
      <vt:lpstr>Times New Roman</vt:lpstr>
      <vt:lpstr> Т—Ж. Темная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Урана Куулар</dc:creator>
  <cp:lastModifiedBy>егэ</cp:lastModifiedBy>
  <cp:revision>56</cp:revision>
  <cp:lastPrinted>2025-04-29T09:04:26Z</cp:lastPrinted>
  <dcterms:modified xsi:type="dcterms:W3CDTF">2025-05-25T03:28:28Z</dcterms:modified>
</cp:coreProperties>
</file>