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7" r:id="rId3"/>
    <p:sldId id="258" r:id="rId4"/>
    <p:sldId id="262" r:id="rId5"/>
    <p:sldId id="261" r:id="rId6"/>
    <p:sldId id="260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87" d="100"/>
          <a:sy n="87" d="100"/>
        </p:scale>
        <p:origin x="38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40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71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8679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796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63776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1086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10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54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41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50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5470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1420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854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68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69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4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E73CC-F4AB-4591-B09A-B12AB8AEE914}" type="datetimeFigureOut">
              <a:rPr lang="ru-RU" smtClean="0"/>
              <a:t>10.09.2025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21727C-F6BE-484C-9BCE-71546B751F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712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bro.ru/" TargetMode="External"/><Relationship Id="rId2" Type="http://schemas.openxmlformats.org/officeDocument/2006/relationships/hyperlink" Target="https://fcdtk.ru/museums/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vcht.center/reestr-teatrov/" TargetMode="External"/><Relationship Id="rId4" Type="http://schemas.openxmlformats.org/officeDocument/2006/relationships/hyperlink" Target="https://&#1077;&#1080;&#1087;-&#1092;&#1082;&#1080;&#1089;.&#1088;&#1092;/&#1088;&#1077;&#1077;&#1089;&#1090;&#1088;-&#1096;&#1089;&#1082;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62836" y="3596054"/>
            <a:ext cx="8915399" cy="226278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Программа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воспитания общеобразовательных организаций </a:t>
            </a:r>
            <a:r>
              <a:rPr lang="ru-RU" dirty="0" err="1" smtClean="0"/>
              <a:t>Эрзинского</a:t>
            </a:r>
            <a:r>
              <a:rPr lang="ru-RU" dirty="0" smtClean="0"/>
              <a:t> </a:t>
            </a:r>
            <a:r>
              <a:rPr lang="ru-RU" dirty="0" err="1" smtClean="0"/>
              <a:t>кожууна</a:t>
            </a:r>
            <a:r>
              <a:rPr lang="ru-RU" dirty="0" smtClean="0"/>
              <a:t> на 2025-2026 учебный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310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0923" y="307730"/>
            <a:ext cx="10273690" cy="1597269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rgbClr val="FF0000"/>
                </a:solidFill>
              </a:rPr>
              <a:t>Программа</a:t>
            </a:r>
            <a:r>
              <a:rPr lang="ru-RU" sz="2400" dirty="0"/>
              <a:t> основывается на единстве и преемственности образовательного процесса на всех уровнях общего образования, соотносится с примерными рабочими программами воспитания для организаций дошкольного и среднего профессионального образования.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0274" y="2502877"/>
            <a:ext cx="8915400" cy="3777622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Программа включает три раздела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</a:p>
          <a:p>
            <a:r>
              <a:rPr lang="ru-RU" dirty="0" smtClean="0"/>
              <a:t> </a:t>
            </a:r>
            <a:r>
              <a:rPr lang="ru-RU" b="1" i="1" dirty="0"/>
              <a:t>целевой, </a:t>
            </a:r>
            <a:endParaRPr lang="ru-RU" b="1" i="1" dirty="0" smtClean="0"/>
          </a:p>
          <a:p>
            <a:r>
              <a:rPr lang="ru-RU" b="1" i="1" dirty="0" smtClean="0"/>
              <a:t>содержательный</a:t>
            </a:r>
            <a:r>
              <a:rPr lang="ru-RU" b="1" i="1" dirty="0"/>
              <a:t>, </a:t>
            </a:r>
            <a:endParaRPr lang="ru-RU" b="1" i="1" dirty="0" smtClean="0"/>
          </a:p>
          <a:p>
            <a:r>
              <a:rPr lang="ru-RU" b="1" i="1" dirty="0" smtClean="0"/>
              <a:t>организационный.</a:t>
            </a:r>
          </a:p>
          <a:p>
            <a:pPr marL="0" indent="0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</a:t>
            </a:r>
          </a:p>
          <a:p>
            <a:pPr marL="0" indent="0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</a:t>
            </a:r>
            <a:r>
              <a:rPr lang="ru-RU" dirty="0"/>
              <a:t>Приложение - </a:t>
            </a:r>
            <a:r>
              <a:rPr lang="ru-RU" b="1" i="1" dirty="0"/>
              <a:t>единый календарный план воспитательной работы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011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5315" y="501163"/>
            <a:ext cx="6392009" cy="6093068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r>
              <a:rPr lang="ru-RU" b="1" dirty="0" smtClean="0"/>
              <a:t>Цель  </a:t>
            </a:r>
            <a:r>
              <a:rPr lang="ru-RU" b="1" dirty="0"/>
              <a:t>воспитательной деятельности </a:t>
            </a:r>
            <a:r>
              <a:rPr lang="ru-RU" dirty="0"/>
              <a:t>в общеобразовательной организации: создание условий для личностного развития обучающихся, их самоопределения и социализации на основе социокультурных, духовно-нравственных ценностей и принятых в российском обществе правил и норм поведения в интересах человека, семьи, общества и государства, формирование у обучающихся чувства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Российской Федерации, природе и окружающей среде (Федеральный закон от 29.12.2012 № 273-ФЗ «Об образовании в Российской Федерации»).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17324" y="659423"/>
            <a:ext cx="4870938" cy="542925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ru-RU" sz="1800" b="1" dirty="0" smtClean="0"/>
              <a:t>Направления воспитания</a:t>
            </a:r>
          </a:p>
          <a:p>
            <a:pPr lvl="0"/>
            <a:r>
              <a:rPr lang="ru-RU" dirty="0"/>
              <a:t>гражданское воспитание </a:t>
            </a:r>
            <a:endParaRPr lang="ru-RU" dirty="0" smtClean="0"/>
          </a:p>
          <a:p>
            <a:pPr lvl="0"/>
            <a:r>
              <a:rPr lang="ru-RU" dirty="0" smtClean="0"/>
              <a:t>патриотическое </a:t>
            </a:r>
            <a:r>
              <a:rPr lang="ru-RU" dirty="0"/>
              <a:t>воспитание </a:t>
            </a:r>
          </a:p>
          <a:p>
            <a:pPr lvl="0"/>
            <a:r>
              <a:rPr lang="ru-RU" dirty="0" smtClean="0"/>
              <a:t>духовно-нравственное </a:t>
            </a:r>
            <a:r>
              <a:rPr lang="ru-RU" dirty="0"/>
              <a:t>воспитание </a:t>
            </a:r>
            <a:r>
              <a:rPr lang="ru-RU" dirty="0" smtClean="0"/>
              <a:t>эстетическое </a:t>
            </a:r>
            <a:r>
              <a:rPr lang="ru-RU" dirty="0"/>
              <a:t>воспитание </a:t>
            </a:r>
            <a:endParaRPr lang="ru-RU" dirty="0" smtClean="0"/>
          </a:p>
          <a:p>
            <a:pPr lvl="0"/>
            <a:r>
              <a:rPr lang="ru-RU" dirty="0" smtClean="0"/>
              <a:t>физическое </a:t>
            </a:r>
            <a:r>
              <a:rPr lang="ru-RU" dirty="0"/>
              <a:t>воспитание, формирование культуры здорового образа жизни и эмоционального благополучия </a:t>
            </a:r>
            <a:endParaRPr lang="ru-RU" dirty="0" smtClean="0"/>
          </a:p>
          <a:p>
            <a:pPr lvl="0"/>
            <a:r>
              <a:rPr lang="ru-RU" dirty="0" smtClean="0"/>
              <a:t>трудовое </a:t>
            </a:r>
            <a:r>
              <a:rPr lang="ru-RU" dirty="0"/>
              <a:t>воспитание </a:t>
            </a:r>
            <a:endParaRPr lang="ru-RU" dirty="0" smtClean="0"/>
          </a:p>
          <a:p>
            <a:pPr lvl="0"/>
            <a:r>
              <a:rPr lang="ru-RU" dirty="0" smtClean="0"/>
              <a:t>экологическое </a:t>
            </a:r>
            <a:r>
              <a:rPr lang="ru-RU" dirty="0"/>
              <a:t>воспитание </a:t>
            </a:r>
            <a:endParaRPr lang="ru-RU" dirty="0" smtClean="0"/>
          </a:p>
          <a:p>
            <a:pPr lvl="0"/>
            <a:r>
              <a:rPr lang="ru-RU" dirty="0" smtClean="0"/>
              <a:t>воспитание </a:t>
            </a:r>
            <a:r>
              <a:rPr lang="ru-RU" dirty="0"/>
              <a:t>ценностей научного познания </a:t>
            </a:r>
          </a:p>
        </p:txBody>
      </p:sp>
    </p:spTree>
    <p:extLst>
      <p:ext uri="{BB962C8B-B14F-4D97-AF65-F5344CB8AC3E}">
        <p14:creationId xmlns:p14="http://schemas.microsoft.com/office/powerpoint/2010/main" val="2405190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56285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РАЗДЕЛ 1. ЦЕЛЕВОЙ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49076" y="1430214"/>
            <a:ext cx="6199691" cy="4706815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Цель  воспитательной деятельности </a:t>
            </a:r>
            <a:r>
              <a:rPr lang="ru-RU" dirty="0"/>
              <a:t>в общеобразовательной организации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/>
              <a:t>создание условий для личностного развития обучающихся, их самоопределения и социализации на основе социокультурных, духовно-нравственных ценностей и принятых в российском обществе правил и норм поведения в интересах человека, семьи, общества и государства, </a:t>
            </a:r>
            <a:endParaRPr lang="ru-RU" dirty="0" smtClean="0"/>
          </a:p>
          <a:p>
            <a:r>
              <a:rPr lang="ru-RU" dirty="0" smtClean="0"/>
              <a:t>формирование </a:t>
            </a:r>
            <a:r>
              <a:rPr lang="ru-RU" dirty="0"/>
              <a:t>у обучающихся чувства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Российской Федерации, природе и окружающей среде (Федеральный закон от 29.12.2012 № 273-ФЗ «Об образовании в Российской Федерации»).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252292" y="1661746"/>
            <a:ext cx="4397515" cy="3934367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ru-RU" sz="1800" b="1" dirty="0"/>
              <a:t>Направления воспитания</a:t>
            </a:r>
          </a:p>
          <a:p>
            <a:pPr lvl="0"/>
            <a:r>
              <a:rPr lang="ru-RU" dirty="0"/>
              <a:t>гражданское воспитание </a:t>
            </a:r>
          </a:p>
          <a:p>
            <a:pPr lvl="0"/>
            <a:r>
              <a:rPr lang="ru-RU" dirty="0"/>
              <a:t>патриотическое воспитание </a:t>
            </a:r>
          </a:p>
          <a:p>
            <a:pPr lvl="0"/>
            <a:r>
              <a:rPr lang="ru-RU" dirty="0"/>
              <a:t>духовно-нравственное воспитание эстетическое воспитание </a:t>
            </a:r>
          </a:p>
          <a:p>
            <a:pPr lvl="0"/>
            <a:r>
              <a:rPr lang="ru-RU" dirty="0"/>
              <a:t>физическое воспитание, формирование культуры здорового образа жизни и эмоционального благополучия </a:t>
            </a:r>
          </a:p>
          <a:p>
            <a:pPr lvl="0"/>
            <a:r>
              <a:rPr lang="ru-RU" dirty="0"/>
              <a:t>трудовое воспитание </a:t>
            </a:r>
          </a:p>
          <a:p>
            <a:pPr lvl="0"/>
            <a:r>
              <a:rPr lang="ru-RU" dirty="0"/>
              <a:t>экологическое воспитание </a:t>
            </a:r>
          </a:p>
          <a:p>
            <a:pPr lvl="0"/>
            <a:r>
              <a:rPr lang="ru-RU" dirty="0"/>
              <a:t>воспитание ценностей научного познания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6956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3730" y="131884"/>
            <a:ext cx="3842238" cy="6093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Целевые ориентиры результатов воспитания на уровне начального общего образования.</a:t>
            </a:r>
            <a:endParaRPr lang="ru-RU" dirty="0"/>
          </a:p>
          <a:p>
            <a:r>
              <a:rPr lang="ru-RU" dirty="0"/>
              <a:t>- </a:t>
            </a:r>
            <a:r>
              <a:rPr lang="ru-RU" b="1" dirty="0"/>
              <a:t>Гражданско-патриотическое воспитание</a:t>
            </a:r>
          </a:p>
          <a:p>
            <a:r>
              <a:rPr lang="ru-RU" b="1" dirty="0"/>
              <a:t>Духовно-нравственное воспитание</a:t>
            </a:r>
          </a:p>
          <a:p>
            <a:r>
              <a:rPr lang="ru-RU" b="1" dirty="0"/>
              <a:t>Эстетическое воспитание</a:t>
            </a:r>
          </a:p>
          <a:p>
            <a:r>
              <a:rPr lang="ru-RU" b="1" dirty="0"/>
              <a:t>Физическое воспитание, формирование</a:t>
            </a:r>
          </a:p>
          <a:p>
            <a:pPr marL="0" indent="0">
              <a:buNone/>
            </a:pPr>
            <a:r>
              <a:rPr lang="ru-RU" b="1" dirty="0"/>
              <a:t> культуры здоровья и эмоционального благополучия</a:t>
            </a:r>
          </a:p>
          <a:p>
            <a:r>
              <a:rPr lang="ru-RU" b="1" dirty="0"/>
              <a:t>Трудовое воспитание</a:t>
            </a:r>
          </a:p>
          <a:p>
            <a:r>
              <a:rPr lang="ru-RU" b="1" dirty="0"/>
              <a:t>Экологическое воспитание</a:t>
            </a:r>
          </a:p>
          <a:p>
            <a:r>
              <a:rPr lang="ru-RU" b="1" dirty="0"/>
              <a:t>Ценности научного познания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8128206" y="254977"/>
            <a:ext cx="3648807" cy="5424853"/>
          </a:xfrm>
        </p:spPr>
        <p:txBody>
          <a:bodyPr/>
          <a:lstStyle/>
          <a:p>
            <a:r>
              <a:rPr lang="ru-RU" sz="2000" b="1" dirty="0">
                <a:solidFill>
                  <a:srgbClr val="0070C0"/>
                </a:solidFill>
              </a:rPr>
              <a:t>Целевые ориентиры результатов воспитания на уровне среднего общего образования.</a:t>
            </a:r>
            <a:endParaRPr lang="ru-RU" sz="2000" dirty="0">
              <a:solidFill>
                <a:srgbClr val="0070C0"/>
              </a:solidFill>
            </a:endParaRPr>
          </a:p>
          <a:p>
            <a:r>
              <a:rPr lang="ru-RU" sz="1600" b="1" dirty="0" smtClean="0"/>
              <a:t>-Гражданское воспитание</a:t>
            </a:r>
          </a:p>
          <a:p>
            <a:r>
              <a:rPr lang="ru-RU" sz="1600" b="1" dirty="0" smtClean="0"/>
              <a:t>-</a:t>
            </a:r>
            <a:r>
              <a:rPr lang="ru-RU" sz="1600" b="1" dirty="0"/>
              <a:t>Патриотическое </a:t>
            </a:r>
            <a:r>
              <a:rPr lang="ru-RU" sz="1600" b="1" dirty="0" smtClean="0"/>
              <a:t>воспитание</a:t>
            </a:r>
          </a:p>
          <a:p>
            <a:r>
              <a:rPr lang="ru-RU" sz="1600" b="1" dirty="0" smtClean="0"/>
              <a:t>-</a:t>
            </a:r>
            <a:r>
              <a:rPr lang="ru-RU" sz="1600" b="1" dirty="0"/>
              <a:t>Духовно-нравственное </a:t>
            </a:r>
            <a:r>
              <a:rPr lang="ru-RU" sz="1600" b="1" dirty="0" smtClean="0"/>
              <a:t>воспитание</a:t>
            </a:r>
          </a:p>
          <a:p>
            <a:pPr marL="342900" indent="-342900">
              <a:buFontTx/>
              <a:buChar char="-"/>
            </a:pPr>
            <a:r>
              <a:rPr lang="ru-RU" sz="1600" b="1" dirty="0" smtClean="0"/>
              <a:t>Эстетическое воспитание</a:t>
            </a:r>
          </a:p>
          <a:p>
            <a:pPr marL="285750" indent="-285750">
              <a:buFontTx/>
              <a:buChar char="-"/>
            </a:pPr>
            <a:r>
              <a:rPr lang="ru-RU" sz="1600" b="1" dirty="0"/>
              <a:t>Физическое воспитание, формирование культуры здоровья и эмоционального </a:t>
            </a:r>
            <a:r>
              <a:rPr lang="ru-RU" sz="1600" b="1" dirty="0" smtClean="0"/>
              <a:t>благополучия</a:t>
            </a:r>
          </a:p>
          <a:p>
            <a:pPr marL="285750" indent="-285750">
              <a:buFontTx/>
              <a:buChar char="-"/>
            </a:pPr>
            <a:r>
              <a:rPr lang="ru-RU" sz="1600" b="1" dirty="0"/>
              <a:t>Трудовое </a:t>
            </a:r>
            <a:r>
              <a:rPr lang="ru-RU" sz="1600" b="1" dirty="0" smtClean="0"/>
              <a:t>воспитание</a:t>
            </a:r>
          </a:p>
          <a:p>
            <a:pPr marL="285750" indent="-285750">
              <a:buFontTx/>
              <a:buChar char="-"/>
            </a:pPr>
            <a:r>
              <a:rPr lang="ru-RU" sz="1600" b="1" dirty="0"/>
              <a:t>Экологическое </a:t>
            </a:r>
            <a:r>
              <a:rPr lang="ru-RU" sz="1600" b="1" dirty="0" smtClean="0"/>
              <a:t>воспитание</a:t>
            </a:r>
          </a:p>
          <a:p>
            <a:pPr marL="285750" indent="-285750">
              <a:buFontTx/>
              <a:buChar char="-"/>
            </a:pPr>
            <a:r>
              <a:rPr lang="ru-RU" sz="1600" b="1" dirty="0"/>
              <a:t>Ценности научного познания</a:t>
            </a:r>
            <a:endParaRPr lang="ru-RU" sz="16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285968" y="254977"/>
            <a:ext cx="3767786" cy="6356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Целевые ориентиры результатов воспитания на уровне основного общего образования.</a:t>
            </a:r>
            <a:endParaRPr lang="ru-RU" sz="1400" dirty="0">
              <a:solidFill>
                <a:srgbClr val="0070C0"/>
              </a:solidFill>
            </a:endParaRPr>
          </a:p>
          <a:p>
            <a:pPr marL="285750" lvl="1">
              <a:buFontTx/>
              <a:buChar char="-"/>
            </a:pPr>
            <a:r>
              <a:rPr lang="ru-RU" b="1" dirty="0"/>
              <a:t>Гражданское воспитание</a:t>
            </a:r>
          </a:p>
          <a:p>
            <a:pPr marL="285750" lvl="1">
              <a:buFontTx/>
              <a:buChar char="-"/>
            </a:pPr>
            <a:r>
              <a:rPr lang="ru-RU" b="1" dirty="0"/>
              <a:t>Патриотическое воспитание</a:t>
            </a:r>
          </a:p>
          <a:p>
            <a:pPr marL="285750" lvl="1">
              <a:buFontTx/>
              <a:buChar char="-"/>
            </a:pPr>
            <a:r>
              <a:rPr lang="ru-RU" b="1" dirty="0"/>
              <a:t>Духовно-нравственное воспитание</a:t>
            </a:r>
          </a:p>
          <a:p>
            <a:pPr marL="285750" lvl="1">
              <a:buFontTx/>
              <a:buChar char="-"/>
            </a:pPr>
            <a:r>
              <a:rPr lang="ru-RU" b="1" dirty="0"/>
              <a:t>Эстетическое воспитание</a:t>
            </a:r>
          </a:p>
          <a:p>
            <a:pPr marL="285750" lvl="1">
              <a:buFontTx/>
              <a:buChar char="-"/>
            </a:pPr>
            <a:r>
              <a:rPr lang="ru-RU" b="1" dirty="0"/>
              <a:t>Физическое воспитание, формирование культуры здоровья и эмоционального благополучия</a:t>
            </a:r>
          </a:p>
          <a:p>
            <a:pPr marL="285750" lvl="1">
              <a:buFontTx/>
              <a:buChar char="-"/>
            </a:pPr>
            <a:r>
              <a:rPr lang="ru-RU" b="1" dirty="0"/>
              <a:t>Трудовое воспитание</a:t>
            </a:r>
          </a:p>
          <a:p>
            <a:pPr marL="285750" lvl="1">
              <a:buFontTx/>
              <a:buChar char="-"/>
            </a:pPr>
            <a:r>
              <a:rPr lang="ru-RU" b="1" dirty="0"/>
              <a:t>Экологическое воспитание</a:t>
            </a:r>
          </a:p>
          <a:p>
            <a:pPr marL="285750" lvl="1">
              <a:buFontTx/>
              <a:buChar char="-"/>
            </a:pPr>
            <a:r>
              <a:rPr lang="ru-RU" b="1" dirty="0"/>
              <a:t>Ценности научного познания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246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285797"/>
            <a:ext cx="8911687" cy="1280890"/>
          </a:xfrm>
        </p:spPr>
        <p:txBody>
          <a:bodyPr/>
          <a:lstStyle/>
          <a:p>
            <a:r>
              <a:rPr lang="ru-RU" b="1" dirty="0">
                <a:solidFill>
                  <a:srgbClr val="0070C0"/>
                </a:solidFill>
              </a:rPr>
              <a:t>РАЗДЕЛ </a:t>
            </a:r>
            <a:r>
              <a:rPr lang="ru-RU" b="1" dirty="0" smtClean="0">
                <a:solidFill>
                  <a:srgbClr val="0070C0"/>
                </a:solidFill>
              </a:rPr>
              <a:t>2. СОДЕРЖАТЕЛЬНЫЙ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4638" y="2133600"/>
            <a:ext cx="2408286" cy="3203331"/>
          </a:xfrm>
        </p:spPr>
        <p:txBody>
          <a:bodyPr>
            <a:noAutofit/>
          </a:bodyPr>
          <a:lstStyle/>
          <a:p>
            <a:pPr lvl="1"/>
            <a:r>
              <a:rPr lang="ru-RU" sz="1400" b="1" dirty="0"/>
              <a:t>Виды, формы и содержание воспитательной деятельности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05808" y="1011116"/>
            <a:ext cx="9495692" cy="46553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b="1" i="1" dirty="0">
                <a:solidFill>
                  <a:srgbClr val="00B0F0"/>
                </a:solidFill>
              </a:rPr>
              <a:t>Раздел можно дополнить описанием дополнительных (вариативных) модулей, если такая деятельность реализуется в общеобразовательной организации:</a:t>
            </a:r>
            <a:endParaRPr lang="ru-RU" sz="1200" dirty="0">
              <a:solidFill>
                <a:srgbClr val="00B0F0"/>
              </a:solidFill>
            </a:endParaRPr>
          </a:p>
          <a:p>
            <a:r>
              <a:rPr lang="ru-RU" sz="1200" b="1" i="1" dirty="0"/>
              <a:t>- детские общественные объединения </a:t>
            </a:r>
            <a:r>
              <a:rPr lang="ru-RU" sz="1200" i="1" dirty="0"/>
              <a:t>(Российское движение детей и молодежи «Движение первых», реализация программы социальной активности учащихся начальных классов (1-4 классы) «Орлята России», </a:t>
            </a:r>
            <a:r>
              <a:rPr lang="ru-RU" sz="1200" i="1" dirty="0" err="1"/>
              <a:t>Юнармия</a:t>
            </a:r>
            <a:r>
              <a:rPr lang="ru-RU" sz="1200" i="1" dirty="0"/>
              <a:t>, отряды Юных друзей полиции, отряды Юных инспекторов движения, различные профильные кадетские классы (военизированные, по линии Пограничного управления, Следственного комитета и МЧС России) и др.;</a:t>
            </a:r>
            <a:endParaRPr lang="ru-RU" sz="1200" dirty="0"/>
          </a:p>
          <a:p>
            <a:r>
              <a:rPr lang="ru-RU" sz="1200" b="1" i="1" dirty="0"/>
              <a:t>- школьные медиа </a:t>
            </a:r>
            <a:r>
              <a:rPr lang="ru-RU" sz="1200" i="1" dirty="0"/>
              <a:t>(школьная газета, журнал, радио или телевидение);</a:t>
            </a:r>
            <a:endParaRPr lang="ru-RU" sz="1200" dirty="0"/>
          </a:p>
          <a:p>
            <a:r>
              <a:rPr lang="ru-RU" sz="1200" b="1" i="1" dirty="0"/>
              <a:t>- школьный музей </a:t>
            </a:r>
            <a:r>
              <a:rPr lang="ru-RU" sz="1200" i="1" dirty="0"/>
              <a:t>(наличие школьного музея по направлениям деятельности, музейной комнаты или музейного уголка и регистрация на Всероссийском реестре школьных музеев </a:t>
            </a:r>
            <a:r>
              <a:rPr lang="ru-RU" sz="1200" i="1" u="sng" dirty="0">
                <a:hlinkClick r:id="rId2"/>
              </a:rPr>
              <a:t>https://fcdtk.ru/museums/</a:t>
            </a:r>
            <a:r>
              <a:rPr lang="ru-RU" sz="1200" i="1" dirty="0"/>
              <a:t>);</a:t>
            </a:r>
            <a:endParaRPr lang="ru-RU" sz="1200" dirty="0"/>
          </a:p>
          <a:p>
            <a:r>
              <a:rPr lang="ru-RU" sz="1200" b="1" i="1" dirty="0"/>
              <a:t>- добровольческая деятельность </a:t>
            </a:r>
            <a:r>
              <a:rPr lang="ru-RU" sz="1200" i="1" dirty="0"/>
              <a:t>(наличие волонтерского или добровольческого отряда, регистрация волонтеров (добровольцев) на сайте </a:t>
            </a:r>
            <a:r>
              <a:rPr lang="ru-RU" sz="1200" i="1" u="sng" dirty="0">
                <a:hlinkClick r:id="rId3"/>
              </a:rPr>
              <a:t>https://dobro.ru</a:t>
            </a:r>
            <a:r>
              <a:rPr lang="ru-RU" sz="1200" i="1" dirty="0"/>
              <a:t>;</a:t>
            </a:r>
            <a:endParaRPr lang="ru-RU" sz="1200" dirty="0"/>
          </a:p>
          <a:p>
            <a:r>
              <a:rPr lang="ru-RU" sz="1200" b="1" i="1" dirty="0"/>
              <a:t>- школьные спортивные клубы </a:t>
            </a:r>
            <a:r>
              <a:rPr lang="ru-RU" sz="1200" i="1" dirty="0"/>
              <a:t>(наличие школьного спортивного клуба и регистрация на единой информационной площадке </a:t>
            </a:r>
            <a:r>
              <a:rPr lang="ru-RU" sz="1200" i="1" u="sng" dirty="0">
                <a:hlinkClick r:id="rId4"/>
              </a:rPr>
              <a:t>https://еип-фкис.рф/реестр-шск/</a:t>
            </a:r>
            <a:r>
              <a:rPr lang="ru-RU" sz="1200" i="1" dirty="0"/>
              <a:t>);</a:t>
            </a:r>
            <a:endParaRPr lang="ru-RU" sz="1200" dirty="0"/>
          </a:p>
          <a:p>
            <a:r>
              <a:rPr lang="ru-RU" sz="1200" b="1" i="1" dirty="0"/>
              <a:t>- школьные театры </a:t>
            </a:r>
            <a:r>
              <a:rPr lang="ru-RU" sz="1200" i="1" dirty="0"/>
              <a:t>(наличие школьного театра или театрального кружка, регистрация на Всероссийском перечне (реестре) школьных театров </a:t>
            </a:r>
            <a:r>
              <a:rPr lang="ru-RU" sz="1200" i="1" u="sng" dirty="0">
                <a:hlinkClick r:id="rId5"/>
              </a:rPr>
              <a:t>http://vcht.center/reestr-teatrov/</a:t>
            </a:r>
            <a:r>
              <a:rPr lang="ru-RU" sz="1200" i="1" dirty="0"/>
              <a:t>);</a:t>
            </a:r>
            <a:endParaRPr lang="ru-RU" sz="1200" dirty="0"/>
          </a:p>
          <a:p>
            <a:r>
              <a:rPr lang="ru-RU" sz="1200" b="1" i="1" dirty="0"/>
              <a:t>- наставничество;</a:t>
            </a:r>
            <a:endParaRPr lang="ru-RU" sz="1200" dirty="0"/>
          </a:p>
          <a:p>
            <a:r>
              <a:rPr lang="ru-RU" sz="1200" b="1" i="1" dirty="0"/>
              <a:t>- экскурсии и походы;</a:t>
            </a:r>
            <a:endParaRPr lang="ru-RU" sz="1200" dirty="0"/>
          </a:p>
          <a:p>
            <a:r>
              <a:rPr lang="ru-RU" sz="1200" b="1" i="1" dirty="0"/>
              <a:t>- дополнительное образование;</a:t>
            </a:r>
            <a:r>
              <a:rPr lang="ru-RU" sz="1200" i="1" dirty="0"/>
              <a:t> </a:t>
            </a:r>
            <a:endParaRPr lang="ru-RU" sz="1200" dirty="0"/>
          </a:p>
          <a:p>
            <a:r>
              <a:rPr lang="ru-RU" sz="1200" i="1" dirty="0"/>
              <a:t>- </a:t>
            </a:r>
            <a:r>
              <a:rPr lang="ru-RU" sz="1200" b="1" i="1" dirty="0"/>
              <a:t>инклюзивная среда для детей-мигрантов; </a:t>
            </a:r>
            <a:r>
              <a:rPr lang="ru-RU" sz="1200" i="1" dirty="0"/>
              <a:t>данный модуль активизируется и наполняется конкретными мероприятиями при появлении в ОО соответствующей категории обучающихся.</a:t>
            </a:r>
            <a:endParaRPr lang="ru-RU" sz="1200" dirty="0"/>
          </a:p>
          <a:p>
            <a:r>
              <a:rPr lang="ru-RU" sz="1200" i="1" dirty="0"/>
              <a:t>- </a:t>
            </a:r>
            <a:r>
              <a:rPr lang="ru-RU" sz="1200" b="1" i="1" dirty="0"/>
              <a:t>«Многонациональная Россия» </a:t>
            </a:r>
            <a:r>
              <a:rPr lang="ru-RU" sz="1200" i="1" dirty="0"/>
              <a:t>(данный модуль должен реализовываться в Центрах детских инициатив учителями начальных классов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911707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8594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Инвариантные модули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15562" y="1310054"/>
            <a:ext cx="10287000" cy="486214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Инвариантный модуль «Школьный урок</a:t>
            </a:r>
            <a:r>
              <a:rPr lang="ru-RU" b="1" dirty="0" smtClean="0"/>
              <a:t>»</a:t>
            </a:r>
          </a:p>
          <a:p>
            <a:r>
              <a:rPr lang="ru-RU" b="1" dirty="0"/>
              <a:t>Инвариантный модуль «Внеурочная деятельность»</a:t>
            </a:r>
          </a:p>
          <a:p>
            <a:r>
              <a:rPr lang="ru-RU" b="1" dirty="0"/>
              <a:t>Инвариантный модуль «Основные школьные дела»</a:t>
            </a:r>
          </a:p>
          <a:p>
            <a:r>
              <a:rPr lang="ru-RU" b="1" dirty="0"/>
              <a:t>Инвариантный модуль «Классное руководство»</a:t>
            </a:r>
          </a:p>
          <a:p>
            <a:r>
              <a:rPr lang="ru-RU" b="1" dirty="0"/>
              <a:t>Инвариантный модуль «Внешкольные мероприятия»</a:t>
            </a:r>
          </a:p>
          <a:p>
            <a:r>
              <a:rPr lang="ru-RU" b="1" dirty="0"/>
              <a:t>Инвариантный модуль «Организация предметно-пространственной среды</a:t>
            </a:r>
            <a:r>
              <a:rPr lang="ru-RU" b="1" dirty="0" smtClean="0"/>
              <a:t>»</a:t>
            </a:r>
          </a:p>
          <a:p>
            <a:r>
              <a:rPr lang="ru-RU" b="1" dirty="0"/>
              <a:t>Инвариантный модуль «Взаимодействие с родителями»</a:t>
            </a:r>
          </a:p>
          <a:p>
            <a:r>
              <a:rPr lang="ru-RU" b="1" dirty="0"/>
              <a:t>Инвариантный модуль «Самоуправление»</a:t>
            </a:r>
          </a:p>
          <a:p>
            <a:r>
              <a:rPr lang="ru-RU" b="1" dirty="0"/>
              <a:t>Инвариантный модуль «Профилактика и безопасность»</a:t>
            </a:r>
          </a:p>
          <a:p>
            <a:r>
              <a:rPr lang="ru-RU" b="1" dirty="0"/>
              <a:t>Инвариантный модуль «Социальное партнёрство»</a:t>
            </a:r>
          </a:p>
          <a:p>
            <a:r>
              <a:rPr lang="ru-RU" b="1" dirty="0"/>
              <a:t>Инвариантный модуль «Профориентация»</a:t>
            </a:r>
          </a:p>
          <a:p>
            <a:r>
              <a:rPr lang="ru-RU" b="1" dirty="0"/>
              <a:t>Инвариантный модуль</a:t>
            </a:r>
            <a:r>
              <a:rPr lang="ru-RU" dirty="0"/>
              <a:t> «</a:t>
            </a:r>
            <a:r>
              <a:rPr lang="ru-RU" b="1" dirty="0"/>
              <a:t>Трудовое воспитание»</a:t>
            </a:r>
            <a:endParaRPr lang="ru-RU" dirty="0"/>
          </a:p>
          <a:p>
            <a:r>
              <a:rPr lang="ru-RU" b="1" dirty="0"/>
              <a:t>Инвариантный модуль</a:t>
            </a:r>
            <a:r>
              <a:rPr lang="ru-RU" dirty="0"/>
              <a:t> </a:t>
            </a:r>
            <a:r>
              <a:rPr lang="ru-RU" b="1" dirty="0"/>
              <a:t>«Тува - мой край родной» </a:t>
            </a:r>
            <a:endParaRPr lang="ru-RU" dirty="0"/>
          </a:p>
          <a:p>
            <a:pPr marL="0" indent="0">
              <a:buNone/>
            </a:pPr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226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238" y="624110"/>
            <a:ext cx="9948373" cy="1020052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РАЗДЕЛ 1. ЦЕЛЕВОЙ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25416" y="2057400"/>
            <a:ext cx="10541977" cy="4434114"/>
          </a:xfrm>
        </p:spPr>
        <p:txBody>
          <a:bodyPr>
            <a:noAutofit/>
          </a:bodyPr>
          <a:lstStyle/>
          <a:p>
            <a:pPr marL="342900" lvl="1" indent="-342900"/>
            <a:r>
              <a:rPr lang="ru-RU" sz="2000" dirty="0" smtClean="0"/>
              <a:t>1.</a:t>
            </a:r>
            <a:r>
              <a:rPr lang="ru-RU" sz="2000" dirty="0"/>
              <a:t> </a:t>
            </a:r>
            <a:r>
              <a:rPr lang="ru-RU" sz="2400" dirty="0"/>
              <a:t>Кадровое обеспечение</a:t>
            </a:r>
          </a:p>
          <a:p>
            <a:r>
              <a:rPr lang="ru-RU" sz="2400" dirty="0" smtClean="0"/>
              <a:t>2. </a:t>
            </a:r>
            <a:r>
              <a:rPr lang="ru-RU" sz="2400" dirty="0"/>
              <a:t>Нормативно-методическое </a:t>
            </a:r>
            <a:r>
              <a:rPr lang="ru-RU" sz="2400" dirty="0" smtClean="0"/>
              <a:t>обеспечение</a:t>
            </a:r>
          </a:p>
          <a:p>
            <a:pPr marL="342900" lvl="1" indent="-342900"/>
            <a:r>
              <a:rPr lang="ru-RU" sz="2400" dirty="0" smtClean="0"/>
              <a:t>3. </a:t>
            </a:r>
            <a:r>
              <a:rPr lang="ru-RU" sz="2400" dirty="0"/>
              <a:t>Требования к условиям работы с обучающимися с особыми образовательными потребностями</a:t>
            </a:r>
          </a:p>
          <a:p>
            <a:pPr marL="342900" lvl="1" indent="-342900"/>
            <a:r>
              <a:rPr lang="ru-RU" sz="2400" dirty="0" smtClean="0"/>
              <a:t>4. </a:t>
            </a:r>
            <a:r>
              <a:rPr lang="ru-RU" sz="2400" dirty="0"/>
              <a:t>Система поощрения социальной успешности и проявлений активной жизненной позиции обучающихся</a:t>
            </a:r>
          </a:p>
          <a:p>
            <a:pPr marL="342900" lvl="1" indent="-342900"/>
            <a:r>
              <a:rPr lang="ru-RU" sz="2400" dirty="0" smtClean="0"/>
              <a:t>5. </a:t>
            </a:r>
            <a:r>
              <a:rPr lang="ru-RU" sz="2400" dirty="0"/>
              <a:t>Анализ воспитательного </a:t>
            </a:r>
            <a:r>
              <a:rPr lang="ru-RU" sz="2400" dirty="0" smtClean="0"/>
              <a:t>процесса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05913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Этнокультурный региональный компонент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6769" y="2133600"/>
            <a:ext cx="10097843" cy="377762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Программа воспитания- </a:t>
            </a:r>
            <a:r>
              <a:rPr lang="ru-RU" sz="2400" dirty="0" smtClean="0"/>
              <a:t>является </a:t>
            </a:r>
            <a:r>
              <a:rPr lang="ru-RU" sz="2400" dirty="0"/>
              <a:t>гарантом формирования российской гражданской идентичности и важнейшим элементом сбережения и развития этнических культур народов России. </a:t>
            </a:r>
            <a:endParaRPr lang="ru-RU" sz="2400" dirty="0" smtClean="0"/>
          </a:p>
          <a:p>
            <a:r>
              <a:rPr lang="ru-RU" sz="2400" dirty="0"/>
              <a:t>способствует развитию творческих возможностей обучающихся, дает более полное представление о богатстве национальных культур народов совместного проживания, укладе жизни, их истории, родных языков, духовно-нравственных целях и ценностях.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63939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397</TotalTime>
  <Words>851</Words>
  <Application>Microsoft Office PowerPoint</Application>
  <PresentationFormat>Широкоэкранный</PresentationFormat>
  <Paragraphs>96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  Программа   воспитания общеобразовательных организаций Эрзинского кожууна на 2025-2026 учебный год</vt:lpstr>
      <vt:lpstr>Программа основывается на единстве и преемственности образовательного процесса на всех уровнях общего образования, соотносится с примерными рабочими программами воспитания для организаций дошкольного и среднего профессионального образования.</vt:lpstr>
      <vt:lpstr>Презентация PowerPoint</vt:lpstr>
      <vt:lpstr>РАЗДЕЛ 1. ЦЕЛЕВОЙ</vt:lpstr>
      <vt:lpstr>Презентация PowerPoint</vt:lpstr>
      <vt:lpstr>РАЗДЕЛ 2. СОДЕРЖАТЕЛЬНЫЙ</vt:lpstr>
      <vt:lpstr>Инвариантные модули</vt:lpstr>
      <vt:lpstr>РАЗДЕЛ 1. ЦЕЛЕВОЙ</vt:lpstr>
      <vt:lpstr>Этнокультурный региональный компонент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  воспитания общеобразовательных организаций Эрзинского кожууна</dc:title>
  <dc:creator>егэ</dc:creator>
  <cp:lastModifiedBy>егэ</cp:lastModifiedBy>
  <cp:revision>14</cp:revision>
  <dcterms:created xsi:type="dcterms:W3CDTF">2025-09-09T08:11:26Z</dcterms:created>
  <dcterms:modified xsi:type="dcterms:W3CDTF">2025-09-10T06:31:58Z</dcterms:modified>
</cp:coreProperties>
</file>